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6" r:id="rId3"/>
    <p:sldId id="307" r:id="rId4"/>
    <p:sldId id="256" r:id="rId5"/>
    <p:sldId id="409" r:id="rId6"/>
    <p:sldId id="258" r:id="rId7"/>
    <p:sldId id="276" r:id="rId8"/>
    <p:sldId id="407" r:id="rId9"/>
    <p:sldId id="387" r:id="rId10"/>
    <p:sldId id="271" r:id="rId11"/>
    <p:sldId id="406" r:id="rId12"/>
    <p:sldId id="410" r:id="rId13"/>
    <p:sldId id="389" r:id="rId14"/>
    <p:sldId id="302" r:id="rId15"/>
    <p:sldId id="308" r:id="rId16"/>
    <p:sldId id="331" r:id="rId17"/>
    <p:sldId id="295" r:id="rId18"/>
    <p:sldId id="392" r:id="rId19"/>
    <p:sldId id="391" r:id="rId20"/>
    <p:sldId id="393" r:id="rId21"/>
    <p:sldId id="263" r:id="rId22"/>
    <p:sldId id="305" r:id="rId23"/>
    <p:sldId id="301" r:id="rId24"/>
    <p:sldId id="328" r:id="rId25"/>
    <p:sldId id="411" r:id="rId26"/>
    <p:sldId id="278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8"/>
    <p:restoredTop sz="97845"/>
  </p:normalViewPr>
  <p:slideViewPr>
    <p:cSldViewPr showGuides="1">
      <p:cViewPr varScale="1">
        <p:scale>
          <a:sx n="82" d="100"/>
          <a:sy n="82" d="100"/>
        </p:scale>
        <p:origin x="1334" y="62"/>
      </p:cViewPr>
      <p:guideLst>
        <p:guide orient="horz" pos="20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4.wmf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emf"/><Relationship Id="rId1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dirty="0"/>
              <a:t>本学期实验安排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42900" algn="just" defTabSz="914400" rtl="0" eaLnBrk="0" fontAlgn="base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Times New Roman" panose="02020603050405020304" pitchFamily="18" charset="0"/>
              </a:rPr>
              <a:t>实训</a:t>
            </a: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1.EDTA</a:t>
            </a: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0.05mol/L</a:t>
            </a: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Times New Roman" panose="02020603050405020304" pitchFamily="18" charset="0"/>
              </a:rPr>
              <a:t>）的配制与标定</a:t>
            </a:r>
            <a:endParaRPr kumimoji="0" lang="zh-CN" altLang="en-US" sz="32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0" fontAlgn="base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Times New Roman" panose="02020603050405020304" pitchFamily="18" charset="0"/>
              </a:rPr>
              <a:t>实训</a:t>
            </a: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2.</a:t>
            </a: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Times New Roman" panose="02020603050405020304" pitchFamily="18" charset="0"/>
              </a:rPr>
              <a:t>葡萄糖酸钙片的含量测定</a:t>
            </a:r>
            <a:endParaRPr kumimoji="0" lang="zh-CN" altLang="en-US" sz="32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0" fontAlgn="base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Times New Roman" panose="02020603050405020304" pitchFamily="18" charset="0"/>
              </a:rPr>
              <a:t>实训</a:t>
            </a: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3.</a:t>
            </a: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Times New Roman" panose="02020603050405020304" pitchFamily="18" charset="0"/>
              </a:rPr>
              <a:t>对乙酰氨基酚的含量测定</a:t>
            </a:r>
            <a:endParaRPr kumimoji="0" lang="zh-CN" altLang="en-US" sz="32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0" fontAlgn="base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Times New Roman" panose="02020603050405020304" pitchFamily="18" charset="0"/>
              </a:rPr>
              <a:t>实训</a:t>
            </a: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4.</a:t>
            </a: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Times New Roman" panose="02020603050405020304" pitchFamily="18" charset="0"/>
              </a:rPr>
              <a:t>大山楂丸中总黄酮的含量测定</a:t>
            </a:r>
            <a:endParaRPr kumimoji="0" lang="en-US" altLang="zh-CN" sz="32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0" fontAlgn="base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endParaRPr kumimoji="0" lang="en-US" altLang="zh-CN" sz="32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317"/>
            <a:ext cx="8229600" cy="1143000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第一步</a:t>
            </a:r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lang="zh-CN" altLang="en-US" b="1">
                <a:solidFill>
                  <a:srgbClr val="FF0000"/>
                </a:solidFill>
              </a:rPr>
              <a:t>配制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6200" y="915035"/>
            <a:ext cx="9079230" cy="4526280"/>
          </a:xfrm>
        </p:spPr>
        <p:txBody>
          <a:bodyPr/>
          <a:p>
            <a:pPr>
              <a:lnSpc>
                <a:spcPct val="180000"/>
              </a:lnSpc>
            </a:pPr>
            <a:r>
              <a:rPr lang="en-US" altLang="zh-CN"/>
              <a:t>1.</a:t>
            </a:r>
            <a:r>
              <a:rPr lang="zh-CN" altLang="en-US"/>
              <a:t>称量</a:t>
            </a:r>
            <a:r>
              <a:rPr lang="en-US" altLang="zh-CN"/>
              <a:t> </a:t>
            </a:r>
            <a:r>
              <a:rPr lang="zh-CN" altLang="en-US"/>
              <a:t>约</a:t>
            </a:r>
            <a:r>
              <a:rPr lang="en-US" altLang="zh-CN"/>
              <a:t>4.65g</a:t>
            </a:r>
            <a:r>
              <a:rPr lang="zh-CN" altLang="en-US"/>
              <a:t>乙二胺四乙酸二钠，</a:t>
            </a:r>
            <a:r>
              <a:rPr lang="zh-CN"/>
              <a:t>放入</a:t>
            </a:r>
            <a:r>
              <a:rPr lang="en-US">
                <a:sym typeface="+mn-ea"/>
              </a:rPr>
              <a:t>250ml</a:t>
            </a:r>
            <a:r>
              <a:rPr lang="zh-CN" altLang="en-US">
                <a:sym typeface="+mn-ea"/>
              </a:rPr>
              <a:t>以上烧杯中，加蒸馏水</a:t>
            </a:r>
            <a:r>
              <a:rPr lang="en-US" altLang="zh-CN">
                <a:sym typeface="+mn-ea"/>
              </a:rPr>
              <a:t>250ml</a:t>
            </a:r>
            <a:r>
              <a:rPr lang="zh-CN" altLang="en-US">
                <a:sym typeface="+mn-ea"/>
              </a:rPr>
              <a:t>，玻璃棒搅拌溶解，转移至试剂瓶中</a:t>
            </a:r>
            <a:r>
              <a:rPr lang="en-US" altLang="zh-CN">
                <a:sym typeface="+mn-ea"/>
              </a:rPr>
              <a:t>             </a:t>
            </a:r>
            <a:r>
              <a:rPr lang="zh-CN" altLang="en-US">
                <a:sym typeface="+mn-ea"/>
              </a:rPr>
              <a:t>，试剂瓶贴好标签</a:t>
            </a:r>
            <a:r>
              <a:rPr lang="en-US" altLang="zh-CN">
                <a:sym typeface="+mn-ea"/>
              </a:rPr>
              <a:t>                            </a:t>
            </a:r>
            <a:r>
              <a:rPr lang="en-US" altLang="zh-CN"/>
              <a:t>                                       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2749550"/>
            <a:ext cx="885825" cy="13582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57400" y="4108450"/>
            <a:ext cx="35769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800" b="1">
                <a:solidFill>
                  <a:srgbClr val="FF0000"/>
                </a:solidFill>
                <a:sym typeface="+mn-ea"/>
              </a:rPr>
              <a:t>试剂瓶</a:t>
            </a:r>
            <a:endParaRPr lang="zh-CN" altLang="en-US" sz="1800">
              <a:sym typeface="+mn-ea"/>
            </a:endParaRPr>
          </a:p>
          <a:p>
            <a:pPr algn="ctr"/>
            <a:r>
              <a:rPr lang="zh-CN" altLang="en-US" sz="1800" b="1">
                <a:solidFill>
                  <a:srgbClr val="FF0000"/>
                </a:solidFill>
                <a:sym typeface="+mn-ea"/>
              </a:rPr>
              <a:t>（事先用少量配好的溶液润洗</a:t>
            </a:r>
            <a:r>
              <a:rPr lang="en-US" altLang="zh-CN" sz="1800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1800" b="1">
                <a:solidFill>
                  <a:srgbClr val="FF0000"/>
                </a:solidFill>
                <a:sym typeface="+mn-ea"/>
              </a:rPr>
              <a:t>遍</a:t>
            </a:r>
            <a:r>
              <a:rPr lang="zh-CN" altLang="en-US" sz="1800">
                <a:sym typeface="+mn-ea"/>
              </a:rPr>
              <a:t>）</a:t>
            </a:r>
            <a:endParaRPr lang="zh-CN" altLang="en-US" sz="1800"/>
          </a:p>
        </p:txBody>
      </p:sp>
      <p:sp>
        <p:nvSpPr>
          <p:cNvPr id="10" name="文本框 9"/>
          <p:cNvSpPr txBox="1"/>
          <p:nvPr/>
        </p:nvSpPr>
        <p:spPr>
          <a:xfrm>
            <a:off x="2667000" y="5029200"/>
            <a:ext cx="3317240" cy="15684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altLang="zh-CN"/>
              <a:t>EDTA</a:t>
            </a:r>
            <a:r>
              <a:rPr lang="zh-CN" altLang="en-US"/>
              <a:t>（</a:t>
            </a:r>
            <a:r>
              <a:rPr lang="en-US" altLang="zh-CN"/>
              <a:t>***mol/L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班级</a:t>
            </a:r>
            <a:r>
              <a:rPr lang="en-US" altLang="zh-CN"/>
              <a:t>:</a:t>
            </a:r>
            <a:endParaRPr lang="en-US" altLang="zh-CN"/>
          </a:p>
          <a:p>
            <a:r>
              <a:rPr lang="zh-CN" altLang="en-US"/>
              <a:t>姓名：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725" y="5334000"/>
            <a:ext cx="2084705" cy="1328964"/>
          </a:xfrm>
          <a:prstGeom prst="wedgeRoundRectCallout">
            <a:avLst>
              <a:gd name="adj1" fmla="val 73122"/>
              <a:gd name="adj2" fmla="val -12824"/>
              <a:gd name="adj3" fmla="val 16667"/>
            </a:avLst>
          </a:prstGeom>
          <a:solidFill>
            <a:schemeClr val="accent5">
              <a:lumMod val="9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标签格式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掩盖住原有标签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10400" y="4038600"/>
            <a:ext cx="2084705" cy="1738136"/>
          </a:xfrm>
          <a:prstGeom prst="wedgeRoundRectCallout">
            <a:avLst>
              <a:gd name="adj1" fmla="val -155787"/>
              <a:gd name="adj2" fmla="val 11558"/>
              <a:gd name="adj3" fmla="val 16667"/>
            </a:avLst>
          </a:prstGeom>
          <a:solidFill>
            <a:schemeClr val="accent5">
              <a:lumMod val="9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实验结束后将标定好的浓度写在标签上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  <p:bldP spid="7" grpId="0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>
            <a:spLocks noGrp="1"/>
          </p:cNvSpPr>
          <p:nvPr>
            <p:ph type="title"/>
          </p:nvPr>
        </p:nvSpPr>
        <p:spPr>
          <a:xfrm>
            <a:off x="354013" y="22225"/>
            <a:ext cx="8229600" cy="1143000"/>
          </a:xfrm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准备下一步器材</a:t>
            </a:r>
            <a:endParaRPr lang="zh-CN" altLang="en-US" dirty="0"/>
          </a:p>
        </p:txBody>
      </p:sp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49530" y="914400"/>
            <a:ext cx="8988425" cy="4526280"/>
          </a:xfrm>
        </p:spPr>
        <p:txBody>
          <a:bodyPr vert="horz" wrap="square" lIns="91440" tIns="45720" rIns="91440" bIns="45720" anchor="t" anchorCtr="0"/>
          <a:p>
            <a:r>
              <a:rPr lang="en-US" altLang="zh-CN" b="1" dirty="0">
                <a:solidFill>
                  <a:srgbClr val="FF0000"/>
                </a:solidFill>
              </a:rPr>
              <a:t>1.</a:t>
            </a:r>
            <a:r>
              <a:rPr lang="zh-CN" altLang="en-US" b="1" dirty="0">
                <a:solidFill>
                  <a:srgbClr val="FF0000"/>
                </a:solidFill>
              </a:rPr>
              <a:t>准备实验仪器：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准备：</a:t>
            </a:r>
            <a:endParaRPr lang="zh-CN" alt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3</a:t>
            </a:r>
            <a:r>
              <a:rPr lang="zh-CN" altLang="en-US" b="1" dirty="0">
                <a:solidFill>
                  <a:schemeClr val="tx1"/>
                </a:solidFill>
              </a:rPr>
              <a:t>个锥形瓶（编号：</a:t>
            </a:r>
            <a:r>
              <a:rPr lang="en-US" altLang="zh-CN" b="1" dirty="0">
                <a:solidFill>
                  <a:schemeClr val="tx1"/>
                </a:solidFill>
              </a:rPr>
              <a:t>0</a:t>
            </a:r>
            <a:r>
              <a:rPr lang="zh-CN" altLang="en-US" b="1" dirty="0">
                <a:solidFill>
                  <a:schemeClr val="tx1"/>
                </a:solidFill>
              </a:rPr>
              <a:t>号、</a:t>
            </a:r>
            <a:r>
              <a:rPr lang="en-US" altLang="zh-CN" b="1" dirty="0">
                <a:solidFill>
                  <a:schemeClr val="tx1"/>
                </a:solidFill>
              </a:rPr>
              <a:t>1</a:t>
            </a:r>
            <a:r>
              <a:rPr lang="zh-CN" altLang="en-US" b="1" dirty="0">
                <a:solidFill>
                  <a:schemeClr val="tx1"/>
                </a:solidFill>
              </a:rPr>
              <a:t>号、</a:t>
            </a:r>
            <a:r>
              <a:rPr lang="en-US" altLang="zh-CN" b="1" dirty="0">
                <a:solidFill>
                  <a:schemeClr val="tx1"/>
                </a:solidFill>
              </a:rPr>
              <a:t>2</a:t>
            </a:r>
            <a:r>
              <a:rPr lang="zh-CN" altLang="en-US" b="1" dirty="0">
                <a:solidFill>
                  <a:schemeClr val="tx1"/>
                </a:solidFill>
              </a:rPr>
              <a:t>号）</a:t>
            </a:r>
            <a:endParaRPr lang="zh-CN" alt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滴定管，蝴蝶夹，铁架台，玻璃棒。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20ml</a:t>
            </a:r>
            <a:r>
              <a:rPr lang="zh-CN" altLang="en-US" dirty="0"/>
              <a:t>量筒。胶头滴管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所有玻璃仪器洗干净，蒸馏水润洗。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准备课本，笔，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后面实验记录数据一定记在</a:t>
            </a:r>
            <a:r>
              <a:rPr lang="en-US" altLang="zh-CN" b="1" dirty="0">
                <a:solidFill>
                  <a:srgbClr val="FF0000"/>
                </a:solidFill>
              </a:rPr>
              <a:t>P262</a:t>
            </a:r>
            <a:r>
              <a:rPr lang="zh-CN" altLang="en-US" b="1" dirty="0">
                <a:solidFill>
                  <a:srgbClr val="FF0000"/>
                </a:solidFill>
              </a:rPr>
              <a:t>页表格里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643890"/>
          </a:xfrm>
        </p:spPr>
        <p:txBody>
          <a:bodyPr/>
          <a:p>
            <a:r>
              <a:rPr lang="zh-CN" altLang="en-US"/>
              <a:t>第二步</a:t>
            </a:r>
            <a:r>
              <a:rPr lang="en-US" altLang="zh-CN"/>
              <a:t>  </a:t>
            </a:r>
            <a:r>
              <a:rPr lang="zh-CN" altLang="en-US"/>
              <a:t>标定具体步骤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8600" y="993140"/>
            <a:ext cx="81407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ym typeface="+mn-ea"/>
              </a:rPr>
              <a:t>锥形瓶</a:t>
            </a:r>
            <a:r>
              <a:rPr lang="en-US" altLang="zh-CN" sz="2800">
                <a:sym typeface="+mn-ea"/>
              </a:rPr>
              <a:t>0</a:t>
            </a:r>
            <a:r>
              <a:rPr lang="zh-CN" altLang="en-US" sz="2800">
                <a:sym typeface="+mn-ea"/>
              </a:rPr>
              <a:t>号（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不加氧化锌</a:t>
            </a:r>
            <a:r>
              <a:rPr lang="zh-CN" altLang="en-US" sz="2800">
                <a:sym typeface="+mn-ea"/>
              </a:rPr>
              <a:t>，做空白用）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锥形瓶</a:t>
            </a:r>
            <a:r>
              <a:rPr lang="en-US" altLang="zh-CN" sz="2800">
                <a:sym typeface="+mn-ea"/>
              </a:rPr>
              <a:t>1</a:t>
            </a:r>
            <a:r>
              <a:rPr lang="zh-CN" altLang="en-US" sz="2800">
                <a:sym typeface="+mn-ea"/>
              </a:rPr>
              <a:t>（精密称氧化锌</a:t>
            </a:r>
            <a:r>
              <a:rPr lang="en-US" altLang="zh-CN" sz="2800">
                <a:sym typeface="+mn-ea"/>
              </a:rPr>
              <a:t>0.08g</a:t>
            </a:r>
            <a:r>
              <a:rPr lang="zh-CN" altLang="en-US" sz="2800">
                <a:sym typeface="+mn-ea"/>
              </a:rPr>
              <a:t>，</a:t>
            </a:r>
            <a:r>
              <a:rPr lang="en-US" altLang="zh-CN" sz="2800">
                <a:sym typeface="+mn-ea"/>
              </a:rPr>
              <a:t>m1</a:t>
            </a:r>
            <a:r>
              <a:rPr lang="zh-CN" altLang="en-US" sz="2800">
                <a:sym typeface="+mn-ea"/>
              </a:rPr>
              <a:t>）</a:t>
            </a:r>
            <a:endParaRPr lang="en-US" altLang="zh-CN" sz="2800"/>
          </a:p>
          <a:p>
            <a:pPr algn="l"/>
            <a:r>
              <a:rPr lang="zh-CN" altLang="en-US" sz="2800">
                <a:sym typeface="+mn-ea"/>
              </a:rPr>
              <a:t>锥形瓶</a:t>
            </a:r>
            <a:r>
              <a:rPr lang="en-US" altLang="zh-CN" sz="2800">
                <a:sym typeface="+mn-ea"/>
              </a:rPr>
              <a:t>2</a:t>
            </a:r>
            <a:r>
              <a:rPr lang="zh-CN" altLang="en-US" sz="2800">
                <a:sym typeface="+mn-ea"/>
              </a:rPr>
              <a:t>（精密成氧化锌</a:t>
            </a:r>
            <a:r>
              <a:rPr lang="en-US" altLang="zh-CN" sz="2800">
                <a:sym typeface="+mn-ea"/>
              </a:rPr>
              <a:t>0.08g</a:t>
            </a:r>
            <a:r>
              <a:rPr lang="zh-CN" altLang="en-US" sz="2800">
                <a:sym typeface="+mn-ea"/>
              </a:rPr>
              <a:t>，</a:t>
            </a:r>
            <a:r>
              <a:rPr lang="en-US" altLang="zh-CN" sz="2800">
                <a:sym typeface="+mn-ea"/>
              </a:rPr>
              <a:t>m2</a:t>
            </a:r>
            <a:r>
              <a:rPr lang="zh-CN" altLang="en-US" sz="2800">
                <a:sym typeface="+mn-ea"/>
              </a:rPr>
              <a:t>）</a:t>
            </a:r>
            <a:endParaRPr lang="zh-CN" altLang="en-US" sz="280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5854700" y="1744345"/>
            <a:ext cx="3136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91200" y="1219200"/>
            <a:ext cx="32321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 b="1">
                <a:solidFill>
                  <a:srgbClr val="FF0000"/>
                </a:solidFill>
              </a:rPr>
              <a:t>分别（</a:t>
            </a:r>
            <a:r>
              <a:rPr lang="en-US" altLang="zh-CN" sz="1800" b="1">
                <a:solidFill>
                  <a:srgbClr val="FF0000"/>
                </a:solidFill>
              </a:rPr>
              <a:t>3</a:t>
            </a:r>
            <a:r>
              <a:rPr lang="zh-CN" altLang="en-US" sz="1800" b="1">
                <a:solidFill>
                  <a:srgbClr val="FF0000"/>
                </a:solidFill>
              </a:rPr>
              <a:t>瓶都加）加稀盐酸</a:t>
            </a:r>
            <a:r>
              <a:rPr lang="en-US" altLang="zh-CN" sz="1800" b="1">
                <a:solidFill>
                  <a:srgbClr val="FF0000"/>
                </a:solidFill>
              </a:rPr>
              <a:t>2ml</a:t>
            </a:r>
            <a:endParaRPr lang="en-US" altLang="zh-CN" sz="1800" b="1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292100" y="3060065"/>
            <a:ext cx="1828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8600" y="2755265"/>
            <a:ext cx="20828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 b="1">
                <a:solidFill>
                  <a:srgbClr val="FF0000"/>
                </a:solidFill>
              </a:rPr>
              <a:t>分别加蒸馏水</a:t>
            </a:r>
            <a:r>
              <a:rPr lang="en-US" altLang="zh-CN" sz="1800" b="1">
                <a:solidFill>
                  <a:srgbClr val="FF0000"/>
                </a:solidFill>
              </a:rPr>
              <a:t>20ml</a:t>
            </a:r>
            <a:endParaRPr lang="en-US" altLang="zh-CN" sz="18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09800" y="2667000"/>
            <a:ext cx="24815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800" b="1">
                <a:solidFill>
                  <a:srgbClr val="FF0000"/>
                </a:solidFill>
              </a:rPr>
              <a:t>分别加</a:t>
            </a:r>
            <a:r>
              <a:rPr lang="zh-CN" sz="1800" b="1">
                <a:solidFill>
                  <a:srgbClr val="FF0000"/>
                </a:solidFill>
              </a:rPr>
              <a:t>甲基红</a:t>
            </a:r>
            <a:r>
              <a:rPr lang="en-US" altLang="zh-CN" sz="1800" b="1">
                <a:solidFill>
                  <a:srgbClr val="FF0000"/>
                </a:solidFill>
              </a:rPr>
              <a:t>1</a:t>
            </a:r>
            <a:r>
              <a:rPr lang="zh-CN" altLang="en-US" sz="1800" b="1">
                <a:solidFill>
                  <a:srgbClr val="FF0000"/>
                </a:solidFill>
              </a:rPr>
              <a:t>滴</a:t>
            </a:r>
            <a:endParaRPr lang="zh-CN" altLang="en-US" sz="1800" b="1">
              <a:solidFill>
                <a:srgbClr val="FF0000"/>
              </a:solidFill>
            </a:endParaRPr>
          </a:p>
          <a:p>
            <a:pPr algn="ctr"/>
            <a:r>
              <a:rPr lang="zh-CN" altLang="en-US" sz="1800" b="1">
                <a:solidFill>
                  <a:schemeClr val="tx1"/>
                </a:solidFill>
              </a:rPr>
              <a:t>（此时溶液为淡红色）</a:t>
            </a:r>
            <a:endParaRPr lang="zh-CN" altLang="en-US" sz="1800" b="1">
              <a:solidFill>
                <a:schemeClr val="tx1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559300" y="3124200"/>
            <a:ext cx="22225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648200" y="2700655"/>
            <a:ext cx="2021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 b="1">
                <a:solidFill>
                  <a:srgbClr val="FF0000"/>
                </a:solidFill>
              </a:rPr>
              <a:t>分别加</a:t>
            </a:r>
            <a:r>
              <a:rPr lang="zh-CN" sz="1800" b="1">
                <a:solidFill>
                  <a:srgbClr val="FF0000"/>
                </a:solidFill>
              </a:rPr>
              <a:t>氨试液数滴</a:t>
            </a:r>
            <a:endParaRPr lang="zh-CN" sz="18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72000" y="3179445"/>
            <a:ext cx="2251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sz="1800" b="1">
                <a:solidFill>
                  <a:schemeClr val="tx1"/>
                </a:solidFill>
              </a:rPr>
              <a:t>一直加到</a:t>
            </a:r>
            <a:r>
              <a:rPr lang="zh-CN" sz="1800" b="1">
                <a:solidFill>
                  <a:srgbClr val="FF0000"/>
                </a:solidFill>
              </a:rPr>
              <a:t>淡红色褪去</a:t>
            </a:r>
            <a:endParaRPr lang="zh-CN" sz="1800" b="1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72910" y="2940050"/>
            <a:ext cx="11633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sz="1800" b="1">
                <a:solidFill>
                  <a:schemeClr val="tx1"/>
                </a:solidFill>
              </a:rPr>
              <a:t>加水</a:t>
            </a:r>
            <a:r>
              <a:rPr lang="en-US" altLang="zh-CN" sz="1800" b="1">
                <a:solidFill>
                  <a:schemeClr val="tx1"/>
                </a:solidFill>
              </a:rPr>
              <a:t>20ml</a:t>
            </a:r>
            <a:endParaRPr lang="en-US" altLang="zh-CN" sz="1800" b="1">
              <a:solidFill>
                <a:schemeClr val="tx1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8064500" y="3180715"/>
            <a:ext cx="1003300" cy="196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001000" y="2286000"/>
            <a:ext cx="11607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>
                <a:solidFill>
                  <a:srgbClr val="FF0000"/>
                </a:solidFill>
              </a:rPr>
              <a:t>分别加铵</a:t>
            </a:r>
            <a:r>
              <a:rPr lang="en-US" altLang="zh-CN" sz="1800" b="1">
                <a:solidFill>
                  <a:srgbClr val="FF0000"/>
                </a:solidFill>
              </a:rPr>
              <a:t>-</a:t>
            </a:r>
            <a:r>
              <a:rPr lang="zh-CN" altLang="en-US" sz="1800" b="1">
                <a:solidFill>
                  <a:srgbClr val="FF0000"/>
                </a:solidFill>
              </a:rPr>
              <a:t>氯化铵</a:t>
            </a:r>
            <a:r>
              <a:rPr lang="en-US" altLang="zh-CN" sz="1800" b="1">
                <a:solidFill>
                  <a:srgbClr val="FF0000"/>
                </a:solidFill>
              </a:rPr>
              <a:t>8.0ml</a:t>
            </a:r>
            <a:endParaRPr lang="en-US" altLang="zh-CN" sz="1800" b="1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8740" y="4343400"/>
            <a:ext cx="14452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0" y="3733800"/>
            <a:ext cx="1160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>
                <a:solidFill>
                  <a:srgbClr val="FF0000"/>
                </a:solidFill>
              </a:rPr>
              <a:t>分别加铬黑</a:t>
            </a:r>
            <a:r>
              <a:rPr lang="en-US" altLang="zh-CN" sz="1800" b="1">
                <a:solidFill>
                  <a:srgbClr val="FF0000"/>
                </a:solidFill>
              </a:rPr>
              <a:t>T</a:t>
            </a:r>
            <a:r>
              <a:rPr lang="zh-CN" altLang="en-US" sz="1800" b="1">
                <a:solidFill>
                  <a:srgbClr val="FF0000"/>
                </a:solidFill>
              </a:rPr>
              <a:t>少量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88770" y="3810000"/>
            <a:ext cx="38354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 sz="2800"/>
          </a:p>
          <a:p>
            <a:pPr algn="l"/>
            <a:r>
              <a:rPr lang="zh-CN" altLang="en-US" sz="2800"/>
              <a:t>三个锥形瓶显</a:t>
            </a:r>
            <a:r>
              <a:rPr lang="zh-CN" altLang="en-US" sz="2800" b="1">
                <a:solidFill>
                  <a:srgbClr val="7030A0"/>
                </a:solidFill>
              </a:rPr>
              <a:t>淡紫色</a:t>
            </a:r>
            <a:endParaRPr lang="zh-CN" altLang="en-US" sz="2800" b="1">
              <a:solidFill>
                <a:srgbClr val="7030A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8600" y="5715000"/>
            <a:ext cx="86880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三瓶分别用配好的</a:t>
            </a:r>
            <a:r>
              <a:rPr lang="en-US" altLang="zh-CN" b="1">
                <a:solidFill>
                  <a:srgbClr val="FF0000"/>
                </a:solidFill>
              </a:rPr>
              <a:t>EDTA</a:t>
            </a:r>
            <a:r>
              <a:rPr lang="zh-CN" altLang="en-US" b="1">
                <a:solidFill>
                  <a:srgbClr val="FF0000"/>
                </a:solidFill>
              </a:rPr>
              <a:t>滴定至颜色变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</a:rPr>
              <a:t>纯蓝色，记录消耗的体积（先滴空白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</a:rPr>
              <a:t>号，在滴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</a:rPr>
              <a:t>1,2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</a:rPr>
              <a:t>）</a:t>
            </a:r>
            <a:endParaRPr lang="en-US" altLang="zh-CN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左大括号 19"/>
          <p:cNvSpPr/>
          <p:nvPr/>
        </p:nvSpPr>
        <p:spPr>
          <a:xfrm rot="16200000">
            <a:off x="6795135" y="2127885"/>
            <a:ext cx="609600" cy="3378835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393180" y="4114800"/>
            <a:ext cx="2151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800" b="1">
                <a:solidFill>
                  <a:srgbClr val="FF0000"/>
                </a:solidFill>
              </a:rPr>
              <a:t>臭！去通风橱操作</a:t>
            </a:r>
            <a:endParaRPr lang="zh-CN" sz="1800" b="1">
              <a:solidFill>
                <a:srgbClr val="FF0000"/>
              </a:solidFill>
            </a:endParaRPr>
          </a:p>
        </p:txBody>
      </p:sp>
      <p:pic>
        <p:nvPicPr>
          <p:cNvPr id="14339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4427220"/>
            <a:ext cx="1959610" cy="768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5" grpId="0"/>
      <p:bldP spid="20" grpId="0" animBg="1"/>
      <p:bldP spid="21" grpId="0"/>
      <p:bldP spid="17" grpId="0"/>
      <p:bldP spid="18" grpId="0"/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>
            <a:spLocks noGrp="1"/>
          </p:cNvSpPr>
          <p:nvPr>
            <p:ph type="title"/>
          </p:nvPr>
        </p:nvSpPr>
        <p:spPr>
          <a:xfrm>
            <a:off x="354013" y="22225"/>
            <a:ext cx="8229600" cy="1143000"/>
          </a:xfrm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实验具体步骤</a:t>
            </a:r>
            <a:endParaRPr lang="zh-CN" altLang="en-US" dirty="0"/>
          </a:p>
        </p:txBody>
      </p:sp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49530" y="914400"/>
            <a:ext cx="8988425" cy="4526280"/>
          </a:xfrm>
        </p:spPr>
        <p:txBody>
          <a:bodyPr vert="horz" wrap="square" lIns="91440" tIns="45720" rIns="91440" bIns="45720" anchor="t" anchorCtr="0"/>
          <a:p>
            <a:r>
              <a:rPr lang="zh-CN" altLang="en-US" b="1" dirty="0">
                <a:solidFill>
                  <a:srgbClr val="FF0000"/>
                </a:solidFill>
              </a:rPr>
              <a:t>称量要求：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将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号，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号</a:t>
            </a:r>
            <a:r>
              <a:rPr lang="zh-CN" altLang="en-US" b="1" dirty="0"/>
              <a:t>锥形瓶，拿到称量室称样品。</a:t>
            </a:r>
            <a:endParaRPr lang="zh-CN" altLang="en-US" b="1" dirty="0"/>
          </a:p>
          <a:p>
            <a:r>
              <a:rPr lang="zh-CN" altLang="en-US" b="1" dirty="0">
                <a:solidFill>
                  <a:srgbClr val="FF0000"/>
                </a:solidFill>
              </a:rPr>
              <a:t>带上笔、书</a:t>
            </a:r>
            <a:endParaRPr lang="zh-CN" altLang="en-US" b="1" dirty="0">
              <a:solidFill>
                <a:srgbClr val="FF0000"/>
              </a:solidFill>
            </a:endParaRPr>
          </a:p>
          <a:p>
            <a:endParaRPr lang="zh-CN" altLang="en-US" b="1" dirty="0"/>
          </a:p>
          <a:p>
            <a:r>
              <a:rPr lang="zh-CN" altLang="en-US" b="1" dirty="0"/>
              <a:t>用天平称</a:t>
            </a:r>
            <a:r>
              <a:rPr lang="zh-CN" altLang="en-US" b="1" dirty="0">
                <a:solidFill>
                  <a:srgbClr val="FF0000"/>
                </a:solidFill>
              </a:rPr>
              <a:t>两份</a:t>
            </a:r>
            <a:r>
              <a:rPr lang="zh-CN" altLang="en-US" b="1" dirty="0"/>
              <a:t>氧化锌</a:t>
            </a:r>
            <a:r>
              <a:rPr lang="en-US" altLang="zh-CN" b="1" dirty="0"/>
              <a:t>0.08g</a:t>
            </a:r>
            <a:r>
              <a:rPr lang="zh-CN" altLang="en-US" b="1" dirty="0"/>
              <a:t>分别至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号、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号</a:t>
            </a:r>
            <a:r>
              <a:rPr lang="zh-CN" altLang="en-US" b="1" dirty="0"/>
              <a:t>锥形瓶（记录</a:t>
            </a:r>
            <a:r>
              <a:rPr lang="zh-CN" altLang="en-US" b="1" dirty="0">
                <a:solidFill>
                  <a:srgbClr val="FF0000"/>
                </a:solidFill>
              </a:rPr>
              <a:t>完整天平读数</a:t>
            </a:r>
            <a:r>
              <a:rPr lang="zh-CN" altLang="en-US" b="1" dirty="0"/>
              <a:t>，不要任意取舍）</a:t>
            </a:r>
            <a:endParaRPr lang="zh-CN" altLang="en-US" b="1" dirty="0"/>
          </a:p>
          <a:p>
            <a:endParaRPr lang="zh-CN" altLang="en-US" b="1" dirty="0"/>
          </a:p>
          <a:p>
            <a:endParaRPr lang="zh-CN" altLang="en-US" b="1" dirty="0"/>
          </a:p>
          <a:p>
            <a:pPr marL="0" indent="0">
              <a:buNone/>
            </a:pPr>
            <a:r>
              <a:rPr lang="zh-CN" altLang="en-US" b="1" dirty="0"/>
              <a:t>（在课本</a:t>
            </a:r>
            <a:r>
              <a:rPr lang="en-US" altLang="zh-CN" b="1" dirty="0">
                <a:solidFill>
                  <a:srgbClr val="FF0000"/>
                </a:solidFill>
              </a:rPr>
              <a:t>p262</a:t>
            </a:r>
            <a:r>
              <a:rPr lang="zh-CN" altLang="en-US" b="1" dirty="0">
                <a:solidFill>
                  <a:srgbClr val="FF0000"/>
                </a:solidFill>
              </a:rPr>
              <a:t>页</a:t>
            </a:r>
            <a:r>
              <a:rPr lang="zh-CN" altLang="en-US" b="1" dirty="0"/>
              <a:t>表上</a:t>
            </a:r>
            <a:r>
              <a:rPr lang="zh-CN" altLang="en-US" b="1" dirty="0">
                <a:solidFill>
                  <a:srgbClr val="FF0000"/>
                </a:solidFill>
              </a:rPr>
              <a:t>记录原始重量</a:t>
            </a:r>
            <a:r>
              <a:rPr lang="zh-CN" altLang="en-US" b="1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在天平使用手册上登记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endParaRPr lang="en-US" altLang="zh-CN" b="1" dirty="0"/>
          </a:p>
          <a:p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标题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天平使用注意事项</a:t>
            </a:r>
            <a:endParaRPr lang="zh-CN" altLang="en-US" dirty="0"/>
          </a:p>
        </p:txBody>
      </p:sp>
      <p:sp>
        <p:nvSpPr>
          <p:cNvPr id="12290" name="内容占位符 2"/>
          <p:cNvSpPr>
            <a:spLocks noGrp="1"/>
          </p:cNvSpPr>
          <p:nvPr>
            <p:ph idx="1"/>
          </p:nvPr>
        </p:nvSpPr>
        <p:spPr>
          <a:xfrm>
            <a:off x="304800" y="914400"/>
            <a:ext cx="8707120" cy="4526280"/>
          </a:xfrm>
        </p:spPr>
        <p:txBody>
          <a:bodyPr vert="horz" wrap="square" lIns="91440" tIns="45720" rIns="91440" bIns="45720" anchor="t" anchorCtr="0"/>
          <a:p>
            <a:pPr marL="514350" indent="-514350">
              <a:buAutoNum type="arabicPeriod"/>
            </a:pPr>
            <a:r>
              <a:rPr lang="zh-CN" altLang="en-US" sz="2800" dirty="0"/>
              <a:t>开机预热半小时。不能放超过天平最</a:t>
            </a:r>
            <a:endParaRPr lang="zh-CN" altLang="en-US" sz="2800" dirty="0"/>
          </a:p>
          <a:p>
            <a:pPr marL="0" indent="0">
              <a:buNone/>
            </a:pPr>
            <a:r>
              <a:rPr lang="zh-CN" altLang="en-US" sz="2800" dirty="0"/>
              <a:t>大限度的重物。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>
                <a:sym typeface="+mn-ea"/>
              </a:rPr>
              <a:t>2</a:t>
            </a:r>
            <a:r>
              <a:rPr lang="zh-CN" altLang="en-US" sz="2800" dirty="0">
                <a:sym typeface="+mn-ea"/>
              </a:rPr>
              <a:t>放称量纸后才调零</a:t>
            </a:r>
            <a:r>
              <a:rPr lang="zh-CN" altLang="en-US" sz="2800" dirty="0"/>
              <a:t>读数时马上要</a:t>
            </a:r>
            <a:r>
              <a:rPr lang="zh-CN" altLang="en-US" sz="2800" dirty="0">
                <a:solidFill>
                  <a:srgbClr val="FF0000"/>
                </a:solidFill>
              </a:rPr>
              <a:t>完整记录（记录至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r>
              <a:rPr lang="zh-CN" altLang="en-US" sz="2800" dirty="0">
                <a:solidFill>
                  <a:srgbClr val="FF0000"/>
                </a:solidFill>
              </a:rPr>
              <a:t>位小数</a:t>
            </a:r>
            <a:r>
              <a:rPr lang="zh-CN" altLang="en-US" sz="2800" dirty="0"/>
              <a:t>）在原始记录上，</a:t>
            </a:r>
            <a:r>
              <a:rPr lang="zh-CN" altLang="en-US" sz="2800" dirty="0">
                <a:solidFill>
                  <a:srgbClr val="FF0000"/>
                </a:solidFill>
              </a:rPr>
              <a:t>不得拍照</a:t>
            </a:r>
            <a:r>
              <a:rPr lang="zh-CN" altLang="en-US" sz="2800" dirty="0"/>
              <a:t>后再</a:t>
            </a:r>
            <a:endParaRPr lang="zh-CN" altLang="en-US" sz="2800" dirty="0"/>
          </a:p>
          <a:p>
            <a:pPr marL="514350" indent="-514350">
              <a:buNone/>
            </a:pPr>
            <a:r>
              <a:rPr lang="zh-CN" altLang="en-US" sz="2800" dirty="0"/>
              <a:t>抄下来。</a:t>
            </a:r>
            <a:r>
              <a:rPr lang="zh-CN" altLang="en-US" sz="2800" dirty="0">
                <a:solidFill>
                  <a:srgbClr val="FF0000"/>
                </a:solidFill>
              </a:rPr>
              <a:t>关天平门后读数</a:t>
            </a:r>
            <a:r>
              <a:rPr lang="zh-CN" altLang="en-US" sz="2800" dirty="0"/>
              <a:t>。</a:t>
            </a:r>
            <a:endParaRPr lang="en-US" altLang="zh-CN" sz="2800" dirty="0"/>
          </a:p>
          <a:p>
            <a:pPr marL="514350" indent="-514350">
              <a:buNone/>
            </a:pPr>
            <a:r>
              <a:rPr lang="en-US" altLang="zh-CN" sz="2800" dirty="0"/>
              <a:t>3.</a:t>
            </a:r>
            <a:r>
              <a:rPr lang="zh-CN" altLang="en-US" sz="2800" dirty="0"/>
              <a:t>称量纸上称量物要</a:t>
            </a:r>
            <a:r>
              <a:rPr lang="zh-CN" altLang="en-US" sz="2800" dirty="0">
                <a:solidFill>
                  <a:srgbClr val="FF0000"/>
                </a:solidFill>
              </a:rPr>
              <a:t>马上倒入</a:t>
            </a:r>
            <a:r>
              <a:rPr lang="zh-CN" altLang="en-US" sz="2800" dirty="0"/>
              <a:t>玻璃器皿，不得用称量纸包住拿到实验室。</a:t>
            </a:r>
            <a:endParaRPr lang="en-US" altLang="zh-CN" sz="2800" dirty="0"/>
          </a:p>
          <a:p>
            <a:pPr marL="514350" indent="-514350">
              <a:buNone/>
            </a:pPr>
            <a:r>
              <a:rPr lang="en-US" altLang="zh-CN" sz="2800" dirty="0"/>
              <a:t>5.</a:t>
            </a:r>
            <a:r>
              <a:rPr lang="zh-CN" altLang="en-US" sz="2800" dirty="0"/>
              <a:t>同一种样品用同一张称量纸，不得更换，以免浪费。</a:t>
            </a:r>
            <a:endParaRPr lang="en-US" altLang="zh-CN" sz="2800" dirty="0"/>
          </a:p>
          <a:p>
            <a:pPr marL="514350" indent="-514350">
              <a:buNone/>
            </a:pPr>
            <a:r>
              <a:rPr lang="en-US" altLang="zh-CN" sz="2800" dirty="0"/>
              <a:t>6.</a:t>
            </a:r>
            <a:r>
              <a:rPr lang="zh-CN" altLang="en-US" sz="2800" dirty="0"/>
              <a:t>称量纸</a:t>
            </a:r>
            <a:r>
              <a:rPr lang="zh-CN" altLang="en-US" sz="2800" dirty="0">
                <a:solidFill>
                  <a:srgbClr val="FF0000"/>
                </a:solidFill>
              </a:rPr>
              <a:t>不得</a:t>
            </a:r>
            <a:r>
              <a:rPr lang="zh-CN" altLang="en-US" sz="2800" dirty="0"/>
              <a:t>垂贴到称量盘外圈，否则称不准</a:t>
            </a:r>
            <a:endParaRPr lang="en-US" altLang="zh-CN" sz="2800" dirty="0"/>
          </a:p>
          <a:p>
            <a:pPr marL="514350" indent="-514350">
              <a:buNone/>
            </a:pPr>
            <a:r>
              <a:rPr lang="en-US" altLang="zh-CN" sz="2800" dirty="0"/>
              <a:t>7.</a:t>
            </a:r>
            <a:r>
              <a:rPr lang="zh-CN" altLang="en-US" sz="2800" dirty="0"/>
              <a:t>必须关机后才能用酒精棉球擦拭称量盘及里面不锈钢部分。关机是为了再</a:t>
            </a:r>
            <a:r>
              <a:rPr lang="zh-CN" altLang="en-US" sz="2800" dirty="0">
                <a:sym typeface="+mn-ea"/>
              </a:rPr>
              <a:t>擦拭</a:t>
            </a:r>
            <a:r>
              <a:rPr lang="zh-CN" altLang="en-US" sz="2800" dirty="0"/>
              <a:t>以防压到天平，使超重。不锈钢部分不得用水</a:t>
            </a:r>
            <a:r>
              <a:rPr lang="zh-CN" altLang="en-US" sz="2800" dirty="0">
                <a:sym typeface="+mn-ea"/>
              </a:rPr>
              <a:t>擦拭以防生锈（值日生）</a:t>
            </a:r>
            <a:endParaRPr lang="zh-CN" altLang="en-US" sz="2800" dirty="0">
              <a:sym typeface="+mn-ea"/>
            </a:endParaRPr>
          </a:p>
        </p:txBody>
      </p:sp>
      <p:pic>
        <p:nvPicPr>
          <p:cNvPr id="12291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0" y="-76200"/>
            <a:ext cx="27813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准备滴定管</a:t>
            </a:r>
            <a:endParaRPr lang="zh-CN" altLang="en-US" b="1" dirty="0"/>
          </a:p>
        </p:txBody>
      </p:sp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173355" y="1143000"/>
            <a:ext cx="8513445" cy="564515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）</a:t>
            </a:r>
            <a:r>
              <a:rPr lang="en-US" altLang="zh-CN" b="1" dirty="0">
                <a:solidFill>
                  <a:srgbClr val="FF0000"/>
                </a:solidFill>
              </a:rPr>
              <a:t>.</a:t>
            </a:r>
            <a:r>
              <a:rPr lang="zh-CN" altLang="en-US" b="1" dirty="0">
                <a:solidFill>
                  <a:srgbClr val="FF0000"/>
                </a:solidFill>
              </a:rPr>
              <a:t>检漏：</a:t>
            </a:r>
            <a:r>
              <a:rPr lang="zh-CN" altLang="en-US" b="1" dirty="0"/>
              <a:t>先关闭活塞</a:t>
            </a:r>
            <a:r>
              <a:rPr lang="en-US" altLang="zh-CN" b="1" dirty="0"/>
              <a:t>,</a:t>
            </a:r>
            <a:r>
              <a:rPr lang="zh-CN" altLang="en-US" b="1" dirty="0"/>
              <a:t>装水至“</a:t>
            </a:r>
            <a:r>
              <a:rPr lang="en-US" altLang="zh-CN" b="1" dirty="0"/>
              <a:t>0”</a:t>
            </a:r>
            <a:r>
              <a:rPr lang="zh-CN" altLang="en-US" b="1" dirty="0"/>
              <a:t>线以上</a:t>
            </a:r>
            <a:r>
              <a:rPr lang="en-US" altLang="zh-CN" b="1" dirty="0"/>
              <a:t>,</a:t>
            </a:r>
            <a:r>
              <a:rPr lang="zh-CN" altLang="en-US" b="1" dirty="0"/>
              <a:t>直立约</a:t>
            </a:r>
            <a:r>
              <a:rPr lang="en-US" altLang="zh-CN" b="1" dirty="0"/>
              <a:t>2 s,</a:t>
            </a:r>
            <a:r>
              <a:rPr lang="zh-CN" altLang="en-US" b="1" dirty="0"/>
              <a:t>仔细观察有无水滴滴下</a:t>
            </a:r>
            <a:r>
              <a:rPr lang="en-US" altLang="zh-CN" b="1" dirty="0"/>
              <a:t>,</a:t>
            </a:r>
            <a:r>
              <a:rPr lang="zh-CN" altLang="en-US" b="1" dirty="0"/>
              <a:t>然后将活塞转</a:t>
            </a:r>
            <a:r>
              <a:rPr lang="en-US" altLang="zh-CN" b="1" dirty="0"/>
              <a:t>180°,</a:t>
            </a:r>
            <a:r>
              <a:rPr lang="zh-CN" altLang="en-US" b="1" dirty="0"/>
              <a:t>再直立</a:t>
            </a:r>
            <a:r>
              <a:rPr lang="en-US" altLang="zh-CN" b="1" dirty="0"/>
              <a:t>2 s,</a:t>
            </a:r>
            <a:r>
              <a:rPr lang="zh-CN" altLang="en-US" b="1" dirty="0"/>
              <a:t>观察有无水滴滴下</a:t>
            </a:r>
            <a:r>
              <a:rPr lang="en-US" altLang="zh-CN" b="1" dirty="0"/>
              <a:t>.</a:t>
            </a:r>
            <a:endParaRPr lang="en-US" altLang="zh-CN" b="1" dirty="0"/>
          </a:p>
          <a:p>
            <a:pPr eaLnBrk="1" hangingPunct="1">
              <a:buNone/>
            </a:pPr>
            <a:r>
              <a:rPr lang="en-US" altLang="zh-CN" b="1" dirty="0"/>
              <a:t>2</a:t>
            </a:r>
            <a:r>
              <a:rPr lang="zh-CN" altLang="en-US" b="1" dirty="0"/>
              <a:t>）</a:t>
            </a:r>
            <a:r>
              <a:rPr lang="en-US" altLang="zh-CN" b="1" dirty="0">
                <a:solidFill>
                  <a:srgbClr val="FF0000"/>
                </a:solidFill>
              </a:rPr>
              <a:t>.</a:t>
            </a:r>
            <a:r>
              <a:rPr lang="zh-CN" altLang="en-US" b="1" dirty="0">
                <a:solidFill>
                  <a:srgbClr val="FF0000"/>
                </a:solidFill>
              </a:rPr>
              <a:t>洗涤</a:t>
            </a:r>
            <a:r>
              <a:rPr lang="zh-CN" altLang="en-US" b="1" dirty="0"/>
              <a:t>：用自来水冲洗后，用蒸馏水冲洗</a:t>
            </a:r>
            <a:r>
              <a:rPr lang="en-US" altLang="zh-CN" b="1" dirty="0"/>
              <a:t>2</a:t>
            </a:r>
            <a:r>
              <a:rPr lang="zh-CN" altLang="en-US" b="1" dirty="0"/>
              <a:t>～</a:t>
            </a:r>
            <a:r>
              <a:rPr lang="en-US" altLang="zh-CN" b="1" dirty="0"/>
              <a:t>3</a:t>
            </a:r>
            <a:r>
              <a:rPr lang="zh-CN" altLang="en-US" b="1" dirty="0"/>
              <a:t>遍</a:t>
            </a:r>
            <a:r>
              <a:rPr lang="en-US" altLang="zh-CN" b="1" dirty="0"/>
              <a:t>,</a:t>
            </a:r>
            <a:r>
              <a:rPr lang="zh-CN" altLang="en-US" b="1" dirty="0"/>
              <a:t>用滴定液润洗</a:t>
            </a:r>
            <a:r>
              <a:rPr lang="en-US" altLang="zh-CN" b="1" dirty="0"/>
              <a:t>2</a:t>
            </a:r>
            <a:r>
              <a:rPr lang="zh-CN" altLang="en-US" b="1" dirty="0"/>
              <a:t>～</a:t>
            </a:r>
            <a:r>
              <a:rPr lang="en-US" altLang="zh-CN" b="1" dirty="0"/>
              <a:t>3</a:t>
            </a:r>
            <a:r>
              <a:rPr lang="zh-CN" altLang="en-US" b="1" dirty="0"/>
              <a:t>遍。废液一部分从管口放掉，一部分从尖嘴处放掉。</a:t>
            </a:r>
            <a:endParaRPr lang="zh-CN" altLang="en-US" b="1" dirty="0"/>
          </a:p>
          <a:p>
            <a:pPr eaLnBrk="1" hangingPunct="1">
              <a:buNone/>
            </a:pPr>
            <a:r>
              <a:rPr lang="en-US" altLang="zh-CN" b="1" dirty="0"/>
              <a:t>3</a:t>
            </a:r>
            <a:r>
              <a:rPr lang="zh-CN" altLang="en-US" b="1" dirty="0"/>
              <a:t>）</a:t>
            </a:r>
            <a:r>
              <a:rPr lang="en-US" altLang="zh-CN" b="1" dirty="0"/>
              <a:t>.</a:t>
            </a:r>
            <a:r>
              <a:rPr lang="zh-CN" altLang="en-US" b="1" dirty="0">
                <a:solidFill>
                  <a:srgbClr val="FF0000"/>
                </a:solidFill>
              </a:rPr>
              <a:t>排气：</a:t>
            </a:r>
            <a:r>
              <a:rPr lang="zh-CN" altLang="en-US" b="1" dirty="0"/>
              <a:t>倾斜滴定管</a:t>
            </a:r>
            <a:r>
              <a:rPr lang="en-US" altLang="zh-CN" b="1" dirty="0"/>
              <a:t>30</a:t>
            </a:r>
            <a:r>
              <a:rPr lang="zh-CN" altLang="en-US" b="1" dirty="0"/>
              <a:t>°，迅速打开活塞，让滴定液冲下，排走气泡。下端不得有气泡</a:t>
            </a:r>
            <a:endParaRPr lang="zh-CN" altLang="en-US" b="1" dirty="0"/>
          </a:p>
          <a:p>
            <a:pPr eaLnBrk="1" hangingPunct="1">
              <a:buNone/>
            </a:pPr>
            <a:r>
              <a:rPr lang="en-US" altLang="zh-CN" b="1" dirty="0"/>
              <a:t>4</a:t>
            </a:r>
            <a:r>
              <a:rPr lang="zh-CN" altLang="en-US" b="1" dirty="0"/>
              <a:t>）</a:t>
            </a:r>
            <a:r>
              <a:rPr lang="en-US" altLang="zh-CN" b="1" dirty="0"/>
              <a:t>.</a:t>
            </a:r>
            <a:r>
              <a:rPr lang="zh-CN" altLang="en-US" b="1" dirty="0"/>
              <a:t>将液面调节至“</a:t>
            </a:r>
            <a:r>
              <a:rPr lang="en-US" altLang="zh-CN" b="1" dirty="0"/>
              <a:t>0”</a:t>
            </a:r>
            <a:r>
              <a:rPr lang="zh-CN" altLang="en-US" b="1" dirty="0"/>
              <a:t>刻度（不能用胶头滴管调节）（滴定液不允许装到小烧杯再倒入滴定管，防止滴定液浓度改变）</a:t>
            </a:r>
            <a:endParaRPr lang="zh-CN" altLang="en-US" b="1" dirty="0"/>
          </a:p>
          <a:p>
            <a:pPr eaLnBrk="1" hangingPunct="1">
              <a:buNone/>
            </a:pPr>
            <a:endParaRPr lang="en-US" altLang="zh-CN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3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13716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6.</a:t>
            </a:r>
            <a:r>
              <a:rPr lang="zh-CN" altLang="en-US" b="1" dirty="0">
                <a:solidFill>
                  <a:srgbClr val="FF0000"/>
                </a:solidFill>
              </a:rPr>
              <a:t>滴定：</a:t>
            </a:r>
            <a:r>
              <a:rPr lang="zh-CN" altLang="en-US" b="1" dirty="0"/>
              <a:t>先滴空白，再滴样品。左手旋转活塞，右手摇动锥形瓶，眼睛注意锥形瓶中的反应，而不是滴定液。先成滴不成线快滴，后面慢滴。溶液变色立即停止滴定，记下滴定体积。读到小数点后</a:t>
            </a:r>
            <a:r>
              <a:rPr lang="en-US" altLang="zh-CN" b="1" dirty="0"/>
              <a:t>2</a:t>
            </a:r>
            <a:r>
              <a:rPr lang="zh-CN" altLang="en-US" b="1" dirty="0"/>
              <a:t>位。滴完一份滴定液一定要调到0刻度再进行下一份滴定</a:t>
            </a:r>
            <a:endParaRPr lang="zh-CN" altLang="en-US" b="1" dirty="0"/>
          </a:p>
        </p:txBody>
      </p:sp>
      <p:pic>
        <p:nvPicPr>
          <p:cNvPr id="16386" name="Picture 7" descr="u=2921142345,2302794321&amp;fm=23&amp;gp=0"/>
          <p:cNvPicPr>
            <a:picLocks noChangeAspect="1"/>
          </p:cNvPicPr>
          <p:nvPr/>
        </p:nvPicPr>
        <p:blipFill>
          <a:blip r:embed="rId1"/>
          <a:srcRect b="8775"/>
          <a:stretch>
            <a:fillRect/>
          </a:stretch>
        </p:blipFill>
        <p:spPr>
          <a:xfrm>
            <a:off x="304800" y="3692525"/>
            <a:ext cx="2798445" cy="3165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1"/>
          <p:cNvPicPr>
            <a:picLocks noChangeAspect="1"/>
          </p:cNvPicPr>
          <p:nvPr/>
        </p:nvPicPr>
        <p:blipFill>
          <a:blip r:embed="rId2"/>
          <a:srcRect b="5678"/>
          <a:stretch>
            <a:fillRect/>
          </a:stretch>
        </p:blipFill>
        <p:spPr>
          <a:xfrm>
            <a:off x="6574155" y="3525520"/>
            <a:ext cx="2561590" cy="3339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505200"/>
            <a:ext cx="2159000" cy="3241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3810000"/>
            <a:ext cx="8382000" cy="2954338"/>
          </a:xfrm>
        </p:spPr>
        <p:txBody>
          <a:bodyPr vert="horz" wrap="square" lIns="91440" tIns="45720" rIns="91440" bIns="45720" anchor="t" anchorCtr="0"/>
          <a:p>
            <a:r>
              <a:rPr lang="en-US" altLang="zh-CN" dirty="0">
                <a:solidFill>
                  <a:srgbClr val="FF0000"/>
                </a:solidFill>
              </a:rPr>
              <a:t>7.</a:t>
            </a:r>
            <a:r>
              <a:rPr lang="zh-CN" altLang="en-US" dirty="0">
                <a:solidFill>
                  <a:srgbClr val="FF0000"/>
                </a:solidFill>
              </a:rPr>
              <a:t>读数：</a:t>
            </a:r>
            <a:r>
              <a:rPr lang="zh-CN" altLang="en-US" b="1" dirty="0"/>
              <a:t>读数时要从夹中取下，手拿无滴定液的地方（以免体温使体积改变），滴定管竖直读数。眼睛和液面平行</a:t>
            </a:r>
            <a:endParaRPr lang="zh-CN" altLang="en-US" b="1" dirty="0"/>
          </a:p>
          <a:p>
            <a:r>
              <a:rPr lang="zh-CN" altLang="en-US" dirty="0">
                <a:solidFill>
                  <a:srgbClr val="FF0000"/>
                </a:solidFill>
              </a:rPr>
              <a:t>读到小数点后两位，例如</a:t>
            </a:r>
            <a:r>
              <a:rPr lang="en-US" altLang="zh-CN" dirty="0">
                <a:solidFill>
                  <a:srgbClr val="FF0000"/>
                </a:solidFill>
              </a:rPr>
              <a:t>25.90ml</a:t>
            </a:r>
            <a:r>
              <a:rPr lang="zh-CN" altLang="en-US" dirty="0">
                <a:solidFill>
                  <a:srgbClr val="FF0000"/>
                </a:solidFill>
              </a:rPr>
              <a:t>马上记录至课本表格，重新加滴定液至零刻度线，再滴下一份。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8435" name="图片 4"/>
          <p:cNvPicPr>
            <a:picLocks noChangeAspect="1"/>
          </p:cNvPicPr>
          <p:nvPr/>
        </p:nvPicPr>
        <p:blipFill>
          <a:blip r:embed="rId1"/>
          <a:srcRect t="7777" b="7529"/>
          <a:stretch>
            <a:fillRect/>
          </a:stretch>
        </p:blipFill>
        <p:spPr>
          <a:xfrm>
            <a:off x="114300" y="152400"/>
            <a:ext cx="6143625" cy="3487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dirty="0"/>
              <a:t>凹月面</a:t>
            </a:r>
            <a:endParaRPr lang="zh-CN" altLang="en-US" dirty="0"/>
          </a:p>
        </p:txBody>
      </p:sp>
      <p:sp>
        <p:nvSpPr>
          <p:cNvPr id="6" name="下箭头 5"/>
          <p:cNvSpPr/>
          <p:nvPr/>
        </p:nvSpPr>
        <p:spPr>
          <a:xfrm>
            <a:off x="3241675" y="1831975"/>
            <a:ext cx="228600" cy="817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1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rcRect l="14209" r="34793"/>
          <a:stretch>
            <a:fillRect/>
          </a:stretch>
        </p:blipFill>
        <p:spPr>
          <a:xfrm>
            <a:off x="1687513" y="1490663"/>
            <a:ext cx="3084512" cy="4525962"/>
          </a:xfrm>
        </p:spPr>
      </p:pic>
      <p:cxnSp>
        <p:nvCxnSpPr>
          <p:cNvPr id="2" name="直接连接符 1"/>
          <p:cNvCxnSpPr/>
          <p:nvPr/>
        </p:nvCxnSpPr>
        <p:spPr>
          <a:xfrm flipV="1">
            <a:off x="2524125" y="3429000"/>
            <a:ext cx="3952875" cy="127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400800" y="3136900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凹月面处读数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vert="horz" wrap="square" lIns="91440" tIns="45720" rIns="91440" bIns="45720" anchor="ctr" anchorCtr="0"/>
          <a:p>
            <a:r>
              <a:rPr lang="zh-CN" altLang="en-US" b="1" dirty="0">
                <a:solidFill>
                  <a:srgbClr val="FF0000"/>
                </a:solidFill>
              </a:rPr>
              <a:t>随手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记录</a:t>
            </a:r>
            <a:r>
              <a:rPr lang="zh-CN" altLang="en-US" b="1" dirty="0">
                <a:solidFill>
                  <a:srgbClr val="FF0000"/>
                </a:solidFill>
              </a:rPr>
              <a:t>数据</a:t>
            </a:r>
            <a:r>
              <a:rPr lang="en-US" altLang="zh-CN" b="1" dirty="0">
                <a:solidFill>
                  <a:srgbClr val="FF0000"/>
                </a:solidFill>
              </a:rPr>
              <a:t>p262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228600" y="1371600"/>
          <a:ext cx="8382000" cy="31083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00600"/>
                <a:gridCol w="1676400"/>
                <a:gridCol w="1905000"/>
              </a:tblGrid>
              <a:tr h="518054"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项目</a:t>
                      </a:r>
                      <a:endParaRPr lang="zh-CN" altLang="en-US" sz="2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1</a:t>
                      </a:r>
                      <a:endParaRPr lang="zh-CN" altLang="en-US" sz="2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2</a:t>
                      </a:r>
                      <a:endParaRPr lang="zh-CN" altLang="en-US" sz="2800" dirty="0"/>
                    </a:p>
                  </a:txBody>
                  <a:tcPr marL="91442" marR="91442" marT="45711" marB="45711"/>
                </a:tc>
              </a:tr>
              <a:tr h="518054"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氧化锌取样量</a:t>
                      </a:r>
                      <a:r>
                        <a:rPr lang="en-US" altLang="zh-CN" sz="2800" dirty="0"/>
                        <a:t>m/g</a:t>
                      </a:r>
                      <a:endParaRPr lang="zh-CN" altLang="en-US" sz="2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91442" marR="91442" marT="45711" marB="45711"/>
                </a:tc>
              </a:tr>
              <a:tr h="518054"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EDTA</a:t>
                      </a:r>
                      <a:r>
                        <a:rPr lang="zh-CN" altLang="en-US" sz="2800" dirty="0"/>
                        <a:t>消耗体积</a:t>
                      </a:r>
                      <a:r>
                        <a:rPr lang="en-US" altLang="zh-CN" sz="2800" dirty="0"/>
                        <a:t>V/ml</a:t>
                      </a:r>
                      <a:endParaRPr lang="zh-CN" altLang="en-US" sz="2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91442" marR="91442" marT="45711" marB="45711"/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/>
                        <a:t>EDTA</a:t>
                      </a:r>
                      <a:r>
                        <a:rPr lang="zh-CN" altLang="en-US" sz="2800" dirty="0"/>
                        <a:t>规定浓度</a:t>
                      </a:r>
                      <a:r>
                        <a:rPr lang="en-US" altLang="zh-CN" sz="2800" dirty="0"/>
                        <a:t>mol/L</a:t>
                      </a:r>
                      <a:endParaRPr lang="zh-CN" altLang="en-US" sz="2800" dirty="0"/>
                    </a:p>
                  </a:txBody>
                  <a:tcPr marL="91442" marR="91442" marT="45711" marB="4571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0.05</a:t>
                      </a:r>
                      <a:endParaRPr lang="zh-CN" altLang="en-US" sz="2800" dirty="0"/>
                    </a:p>
                  </a:txBody>
                  <a:tcPr marL="91442" marR="91442" marT="45711" marB="45711"/>
                </a:tc>
                <a:tc hMerge="1">
                  <a:tcPr/>
                </a:tc>
              </a:tr>
              <a:tr h="518054"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滴定度（</a:t>
                      </a:r>
                      <a:r>
                        <a:rPr lang="en-US" altLang="zh-CN" sz="2800" dirty="0"/>
                        <a:t>mg/ml</a:t>
                      </a:r>
                      <a:r>
                        <a:rPr lang="zh-CN" altLang="en-US" sz="2800" dirty="0"/>
                        <a:t>）</a:t>
                      </a:r>
                      <a:endParaRPr lang="zh-CN" altLang="en-US" sz="2800" dirty="0"/>
                    </a:p>
                  </a:txBody>
                  <a:tcPr marL="91442" marR="91442" marT="45711" marB="4571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4.069</a:t>
                      </a:r>
                      <a:endParaRPr lang="zh-CN" altLang="en-US" sz="2800" dirty="0"/>
                    </a:p>
                  </a:txBody>
                  <a:tcPr marL="91442" marR="91442" marT="45711" marB="45711"/>
                </a:tc>
                <a:tc hMerge="1">
                  <a:tcPr/>
                </a:tc>
              </a:tr>
              <a:tr h="518054"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空白消耗体积</a:t>
                      </a:r>
                      <a:r>
                        <a:rPr lang="en-US" altLang="zh-CN" sz="2800" dirty="0"/>
                        <a:t>V</a:t>
                      </a:r>
                      <a:r>
                        <a:rPr lang="en-US" altLang="zh-CN" sz="2800" baseline="-25000" dirty="0"/>
                        <a:t>0</a:t>
                      </a:r>
                      <a:r>
                        <a:rPr lang="en-US" altLang="zh-CN" sz="2800" dirty="0"/>
                        <a:t>/ml</a:t>
                      </a:r>
                      <a:endParaRPr lang="zh-CN" altLang="en-US" sz="2800" dirty="0"/>
                    </a:p>
                  </a:txBody>
                  <a:tcPr marL="91442" marR="91442" marT="45711" marB="45711"/>
                </a:tc>
                <a:tc gridSpan="2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91442" marR="91442" marT="45711" marB="45711"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dirty="0"/>
              <a:t>注意事项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2209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42900" algn="just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endParaRPr kumimoji="0" lang="en-US" altLang="zh-CN" sz="32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穿实验服</a:t>
            </a:r>
            <a:endParaRPr kumimoji="0" lang="en-US" altLang="zh-CN" sz="32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不打闹</a:t>
            </a:r>
            <a:endParaRPr kumimoji="0" lang="en-US" altLang="zh-CN" sz="32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注意安全，保护自己</a:t>
            </a:r>
            <a:endParaRPr kumimoji="0" lang="en-US" altLang="zh-CN" sz="32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做好原始记录</a:t>
            </a:r>
            <a:endParaRPr kumimoji="0" lang="en-US" altLang="zh-CN" sz="32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每个实验步骤拍照。</a:t>
            </a:r>
            <a:endParaRPr kumimoji="0" lang="en-US" altLang="zh-CN" sz="32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作业以</a:t>
            </a:r>
            <a:r>
              <a:rPr kumimoji="0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ppt</a:t>
            </a: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形式（配实验图片）在课堂派提交小组作业，每组提交一份。</a:t>
            </a:r>
            <a:endParaRPr kumimoji="0" lang="en-US" altLang="zh-CN" sz="32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注意实验没特别指明，“水”均指蒸馏水</a:t>
            </a:r>
            <a:endParaRPr kumimoji="0" lang="zh-CN" altLang="en-US" sz="32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第三步、计算</a:t>
            </a:r>
            <a:endParaRPr lang="zh-CN" altLang="en-US" b="1" dirty="0"/>
          </a:p>
        </p:txBody>
      </p:sp>
      <p:sp>
        <p:nvSpPr>
          <p:cNvPr id="20482" name="Text Box 5"/>
          <p:cNvSpPr txBox="1"/>
          <p:nvPr/>
        </p:nvSpPr>
        <p:spPr>
          <a:xfrm>
            <a:off x="0" y="762000"/>
            <a:ext cx="4419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EDTA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标准溶液浓度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Text Box 9"/>
          <p:cNvSpPr txBox="1"/>
          <p:nvPr/>
        </p:nvSpPr>
        <p:spPr>
          <a:xfrm>
            <a:off x="609600" y="3276600"/>
            <a:ext cx="7772400" cy="36309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：滴定液的浓度（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mol/L,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保留至小数后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位有效数字）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规：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EDTA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的规定浓度，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0.05mol/L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T=4.069mg/ml  m=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氧化锌的取样量（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：消耗滴定液的体积（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mL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），读至小数后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位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V0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：空白消耗的体积（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mL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），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读至小数后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位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0484" name="对象 1"/>
          <p:cNvGraphicFramePr>
            <a:graphicFrameLocks noChangeAspect="1"/>
          </p:cNvGraphicFramePr>
          <p:nvPr/>
        </p:nvGraphicFramePr>
        <p:xfrm>
          <a:off x="2590800" y="1752600"/>
          <a:ext cx="39624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257300" imgH="457200" progId="Equation.3">
                  <p:embed/>
                </p:oleObj>
              </mc:Choice>
              <mc:Fallback>
                <p:oleObj name="" r:id="rId1" imgW="1257300" imgH="4572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90800" y="1752600"/>
                        <a:ext cx="3962400" cy="1441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计算公式</a:t>
            </a:r>
            <a:endParaRPr lang="zh-CN" altLang="en-US" b="1" dirty="0"/>
          </a:p>
        </p:txBody>
      </p:sp>
      <p:sp>
        <p:nvSpPr>
          <p:cNvPr id="21506" name="Text Box 5"/>
          <p:cNvSpPr txBox="1"/>
          <p:nvPr/>
        </p:nvSpPr>
        <p:spPr>
          <a:xfrm>
            <a:off x="0" y="762000"/>
            <a:ext cx="4419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EDTA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标准溶液浓度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Text Box 9"/>
          <p:cNvSpPr txBox="1"/>
          <p:nvPr/>
        </p:nvSpPr>
        <p:spPr>
          <a:xfrm>
            <a:off x="533400" y="5029200"/>
            <a:ext cx="7772400" cy="1568450"/>
          </a:xfrm>
          <a:prstGeom prst="rect">
            <a:avLst/>
          </a:prstGeom>
          <a:noFill/>
          <a:ln w="28575" cmpd="sng">
            <a:solidFill>
              <a:srgbClr val="000000"/>
            </a:solidFill>
            <a:prstDash val="solid"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：滴定液的浓度（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mol/L,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保留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位有效数字）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m=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氧化锌的取样量（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：消耗滴定液的体积（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mL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），读至小数后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位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V0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：空白消耗的体积（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mL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），读至小数后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位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1508" name="对象 1"/>
          <p:cNvGraphicFramePr>
            <a:graphicFrameLocks noChangeAspect="1"/>
          </p:cNvGraphicFramePr>
          <p:nvPr/>
        </p:nvGraphicFramePr>
        <p:xfrm>
          <a:off x="5029200" y="552450"/>
          <a:ext cx="39624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257300" imgH="457200" progId="Equation.3">
                  <p:embed/>
                </p:oleObj>
              </mc:Choice>
              <mc:Fallback>
                <p:oleObj name="" r:id="rId1" imgW="1257300" imgH="4572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29200" y="552450"/>
                        <a:ext cx="3962400" cy="1441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0850" y="1981200"/>
          <a:ext cx="35179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1422400" imgH="393700" progId="Equation.KSEE3">
                  <p:embed/>
                </p:oleObj>
              </mc:Choice>
              <mc:Fallback>
                <p:oleObj name="" r:id="rId3" imgW="1422400" imgH="393700" progId="Equation.KSEE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850" y="1981200"/>
                        <a:ext cx="3517900" cy="974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73563" y="1905000"/>
          <a:ext cx="36115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5" imgW="1459865" imgH="393700" progId="Equation.KSEE3">
                  <p:embed/>
                </p:oleObj>
              </mc:Choice>
              <mc:Fallback>
                <p:oleObj name="" r:id="rId5" imgW="1459865" imgH="393700" progId="Equation.KSEE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3563" y="1905000"/>
                        <a:ext cx="3611562" cy="974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5"/>
          <p:cNvSpPr txBox="1"/>
          <p:nvPr/>
        </p:nvSpPr>
        <p:spPr>
          <a:xfrm>
            <a:off x="152400" y="3533775"/>
            <a:ext cx="4049713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EDTA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标准溶液实际浓度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29100" y="3276600"/>
          <a:ext cx="230028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7" imgW="800100" imgH="393700" progId="Equation.KSEE3">
                  <p:embed/>
                </p:oleObj>
              </mc:Choice>
              <mc:Fallback>
                <p:oleObj name="" r:id="rId7" imgW="800100" imgH="3937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29100" y="3276600"/>
                        <a:ext cx="2300288" cy="1131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5715000" cy="1143000"/>
          </a:xfrm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相对平均偏差</a:t>
            </a:r>
            <a:endParaRPr lang="zh-CN" altLang="en-US" dirty="0"/>
          </a:p>
        </p:txBody>
      </p:sp>
      <p:graphicFrame>
        <p:nvGraphicFramePr>
          <p:cNvPr id="2253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838200" y="1092835"/>
          <a:ext cx="603250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2082800" imgH="508000" progId="Equation.3">
                  <p:embed/>
                </p:oleObj>
              </mc:Choice>
              <mc:Fallback>
                <p:oleObj name="" r:id="rId1" imgW="2082800" imgH="5080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8200" y="1092835"/>
                        <a:ext cx="6032500" cy="14716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7"/>
          <p:cNvSpPr txBox="1"/>
          <p:nvPr/>
        </p:nvSpPr>
        <p:spPr>
          <a:xfrm>
            <a:off x="414020" y="3352800"/>
            <a:ext cx="76301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ym typeface="+mn-ea"/>
              </a:rPr>
              <a:t>≤</a:t>
            </a:r>
            <a:r>
              <a:rPr lang="en-US" altLang="zh-CN" dirty="0">
                <a:sym typeface="+mn-ea"/>
              </a:rPr>
              <a:t>0.2%</a:t>
            </a:r>
            <a:r>
              <a:rPr lang="zh-CN" altLang="en-US" dirty="0">
                <a:sym typeface="+mn-ea"/>
              </a:rPr>
              <a:t>，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说明实验精密度良好，重现性好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Rectangle 2"/>
          <p:cNvSpPr>
            <a:spLocks noGrp="1"/>
          </p:cNvSpPr>
          <p:nvPr/>
        </p:nvSpPr>
        <p:spPr>
          <a:xfrm>
            <a:off x="4796155" y="76200"/>
            <a:ext cx="3952875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r>
              <a:rPr lang="zh-CN" altLang="en-US" sz="2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</a:t>
            </a: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zh-CN" altLang="en-US" sz="2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（份数）</a:t>
            </a: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=2</a:t>
            </a:r>
            <a:r>
              <a:rPr lang="zh-CN" altLang="en-US" sz="2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时，</a:t>
            </a:r>
            <a:endParaRPr lang="zh-CN" altLang="en-US" sz="28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文本框 2"/>
          <p:cNvSpPr txBox="1"/>
          <p:nvPr/>
        </p:nvSpPr>
        <p:spPr>
          <a:xfrm>
            <a:off x="571500" y="4160838"/>
            <a:ext cx="8418513" cy="23066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含量平均值保留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位有效数字，相对平均偏差保留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位小数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0.0012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为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位有效数字，左边的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不算在内。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0.01020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为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位有效数字，左边的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不算在内。中间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和后面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都要算在内，看有几个数字就是几位有效数字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10400" y="1981200"/>
            <a:ext cx="17386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ym typeface="+mn-ea"/>
              </a:rPr>
              <a:t>≤</a:t>
            </a:r>
            <a:r>
              <a:rPr lang="en-US" altLang="zh-CN" dirty="0">
                <a:sym typeface="+mn-ea"/>
              </a:rPr>
              <a:t>0.2%</a:t>
            </a:r>
            <a:r>
              <a:rPr lang="zh-CN" altLang="en-US" dirty="0">
                <a:sym typeface="+mn-ea"/>
              </a:rPr>
              <a:t>，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62000" y="914400"/>
            <a:ext cx="8153400" cy="19812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实验结论</a:t>
            </a:r>
            <a:endParaRPr lang="zh-CN" altLang="en-US"/>
          </a:p>
        </p:txBody>
      </p:sp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36195" y="1600200"/>
            <a:ext cx="8650605" cy="4526280"/>
          </a:xfrm>
        </p:spPr>
        <p:txBody>
          <a:bodyPr anchor="t" anchorCtr="0"/>
          <a:p>
            <a:r>
              <a:rPr lang="en-US" altLang="zh-CN" b="1" dirty="0"/>
              <a:t>EDTA</a:t>
            </a:r>
            <a:r>
              <a:rPr lang="zh-CN" altLang="en-US" b="1" dirty="0"/>
              <a:t>滴定液</a:t>
            </a:r>
            <a:r>
              <a:rPr lang="en-US" altLang="zh-CN" b="1" dirty="0"/>
              <a:t>(0.05mol/L)</a:t>
            </a:r>
            <a:r>
              <a:rPr lang="zh-CN" altLang="en-US" b="1" dirty="0"/>
              <a:t>，规定浓度：</a:t>
            </a:r>
            <a:r>
              <a:rPr lang="en-US" altLang="zh-CN" b="1" dirty="0">
                <a:sym typeface="宋体" panose="02010600030101010101" pitchFamily="2" charset="-122"/>
              </a:rPr>
              <a:t>0.05mol/L</a:t>
            </a:r>
            <a:r>
              <a:rPr lang="zh-CN" altLang="en-US" b="1" dirty="0">
                <a:sym typeface="宋体" panose="02010600030101010101" pitchFamily="2" charset="-122"/>
              </a:rPr>
              <a:t>，实际浓度：（</a:t>
            </a:r>
            <a:r>
              <a:rPr lang="zh-CN" altLang="en-US" b="1" dirty="0">
                <a:solidFill>
                  <a:srgbClr val="FF0000"/>
                </a:solidFill>
                <a:sym typeface="宋体" panose="02010600030101010101" pitchFamily="2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sym typeface="宋体" panose="02010600030101010101" pitchFamily="2" charset="-122"/>
              </a:rPr>
              <a:t>        </a:t>
            </a:r>
            <a:r>
              <a:rPr lang="zh-CN" altLang="en-US" b="1" dirty="0">
                <a:solidFill>
                  <a:schemeClr val="tx1"/>
                </a:solidFill>
                <a:sym typeface="宋体" panose="02010600030101010101" pitchFamily="2" charset="-122"/>
              </a:rPr>
              <a:t>）</a:t>
            </a:r>
            <a:r>
              <a:rPr lang="en-US" altLang="zh-CN" b="1" dirty="0">
                <a:sym typeface="宋体" panose="02010600030101010101" pitchFamily="2" charset="-122"/>
              </a:rPr>
              <a:t>mol/L</a:t>
            </a:r>
            <a:r>
              <a:rPr lang="zh-CN" altLang="en-US" b="1" dirty="0">
                <a:sym typeface="宋体" panose="02010600030101010101" pitchFamily="2" charset="-122"/>
              </a:rPr>
              <a:t>（填两次平均值，修约为</a:t>
            </a:r>
            <a:r>
              <a:rPr lang="en-US" altLang="zh-CN" b="1" dirty="0">
                <a:sym typeface="宋体" panose="02010600030101010101" pitchFamily="2" charset="-122"/>
              </a:rPr>
              <a:t>4</a:t>
            </a:r>
            <a:r>
              <a:rPr lang="zh-CN" altLang="en-US" b="1" dirty="0">
                <a:sym typeface="宋体" panose="02010600030101010101" pitchFamily="2" charset="-122"/>
              </a:rPr>
              <a:t>位有效数字）</a:t>
            </a:r>
            <a:endParaRPr lang="zh-CN" altLang="en-US" b="1" dirty="0">
              <a:sym typeface="宋体" panose="02010600030101010101" pitchFamily="2" charset="-122"/>
            </a:endParaRPr>
          </a:p>
          <a:p>
            <a:r>
              <a:rPr lang="zh-CN" altLang="en-US" b="1" dirty="0">
                <a:sym typeface="宋体" panose="02010600030101010101" pitchFamily="2" charset="-122"/>
              </a:rPr>
              <a:t>是否符合规定</a:t>
            </a:r>
            <a:endParaRPr lang="zh-CN" altLang="en-US" b="1" dirty="0">
              <a:sym typeface="宋体" panose="02010600030101010101" pitchFamily="2" charset="-122"/>
            </a:endParaRPr>
          </a:p>
          <a:p>
            <a:r>
              <a:rPr lang="zh-CN" altLang="en-US" b="1" dirty="0">
                <a:sym typeface="宋体" panose="02010600030101010101" pitchFamily="2" charset="-122"/>
              </a:rPr>
              <a:t>相对平均偏差为（</a:t>
            </a:r>
            <a:r>
              <a:rPr lang="en-US" altLang="zh-CN" b="1" dirty="0">
                <a:sym typeface="宋体" panose="02010600030101010101" pitchFamily="2" charset="-122"/>
              </a:rPr>
              <a:t>        </a:t>
            </a:r>
            <a:r>
              <a:rPr lang="zh-CN" altLang="en-US" b="1" dirty="0">
                <a:sym typeface="宋体" panose="02010600030101010101" pitchFamily="2" charset="-122"/>
              </a:rPr>
              <a:t>）</a:t>
            </a:r>
            <a:r>
              <a:rPr lang="en-US" altLang="zh-CN" b="1" dirty="0">
                <a:sym typeface="宋体" panose="02010600030101010101" pitchFamily="2" charset="-122"/>
              </a:rPr>
              <a:t>%</a:t>
            </a:r>
            <a:r>
              <a:rPr lang="zh-CN" altLang="en-US" b="1" dirty="0">
                <a:sym typeface="宋体" panose="02010600030101010101" pitchFamily="2" charset="-122"/>
              </a:rPr>
              <a:t>，（</a:t>
            </a:r>
            <a:r>
              <a:rPr lang="en-US" altLang="zh-CN" b="1" dirty="0">
                <a:sym typeface="宋体" panose="02010600030101010101" pitchFamily="2" charset="-122"/>
              </a:rPr>
              <a:t>   </a:t>
            </a:r>
            <a:r>
              <a:rPr lang="zh-CN" altLang="en-US" b="1" dirty="0">
                <a:sym typeface="宋体" panose="02010600030101010101" pitchFamily="2" charset="-122"/>
              </a:rPr>
              <a:t>）</a:t>
            </a:r>
            <a:r>
              <a:rPr lang="en-US" altLang="zh-CN" b="1" dirty="0">
                <a:sym typeface="宋体" panose="02010600030101010101" pitchFamily="2" charset="-122"/>
              </a:rPr>
              <a:t>0.2%</a:t>
            </a:r>
            <a:r>
              <a:rPr lang="zh-CN" altLang="en-US" b="1" dirty="0">
                <a:sym typeface="宋体" panose="02010600030101010101" pitchFamily="2" charset="-122"/>
              </a:rPr>
              <a:t>（填＞或</a:t>
            </a:r>
            <a:r>
              <a:rPr lang="en-US" altLang="zh-CN" b="1" dirty="0">
                <a:sym typeface="宋体" panose="02010600030101010101" pitchFamily="2" charset="-122"/>
              </a:rPr>
              <a:t>≤</a:t>
            </a:r>
            <a:r>
              <a:rPr lang="zh-CN" altLang="en-US" b="1" dirty="0">
                <a:sym typeface="宋体" panose="02010600030101010101" pitchFamily="2" charset="-122"/>
              </a:rPr>
              <a:t>），故（</a:t>
            </a:r>
            <a:r>
              <a:rPr lang="en-US" altLang="zh-CN" b="1" dirty="0">
                <a:sym typeface="宋体" panose="02010600030101010101" pitchFamily="2" charset="-122"/>
              </a:rPr>
              <a:t>          </a:t>
            </a:r>
            <a:r>
              <a:rPr lang="zh-CN" altLang="en-US" b="1" dirty="0">
                <a:sym typeface="宋体" panose="02010600030101010101" pitchFamily="2" charset="-122"/>
              </a:rPr>
              <a:t>）（填符合或不符合规定）</a:t>
            </a:r>
            <a:r>
              <a:rPr lang="en-US" altLang="zh-CN" b="1" dirty="0">
                <a:solidFill>
                  <a:srgbClr val="FF0000"/>
                </a:solidFill>
                <a:sym typeface="宋体" panose="02010600030101010101" pitchFamily="2" charset="-122"/>
              </a:rPr>
              <a:t> </a:t>
            </a:r>
            <a:endParaRPr lang="en-US" altLang="zh-CN" b="1" dirty="0">
              <a:solidFill>
                <a:srgbClr val="FF0000"/>
              </a:solidFill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5800" y="5791200"/>
            <a:ext cx="71240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实验结束后将标定好的浓度写在标签上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第四步、写实验报告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677920"/>
          </a:xfrm>
        </p:spPr>
        <p:txBody>
          <a:bodyPr/>
          <a:p>
            <a:r>
              <a:rPr lang="en-US" altLang="zh-CN"/>
              <a:t>1.</a:t>
            </a:r>
            <a:r>
              <a:rPr lang="zh-CN" altLang="en-US"/>
              <a:t>实验步骤要拍照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实验结果要拍照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计算过程要拍照</a:t>
            </a:r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要求写思考题（手写、抄题拍照）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实验报告写一组写</a:t>
            </a:r>
            <a:r>
              <a:rPr lang="en-US" altLang="zh-CN"/>
              <a:t>1</a:t>
            </a:r>
            <a:r>
              <a:rPr lang="zh-CN" altLang="en-US"/>
              <a:t>份即可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/>
              <a:t>思考题</a:t>
            </a:r>
            <a:endParaRPr lang="zh-CN" altLang="en-US" dirty="0"/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4400" b="1" dirty="0"/>
              <a:t>1.</a:t>
            </a:r>
            <a:r>
              <a:rPr lang="zh-CN" altLang="en-US" sz="4400" b="1" dirty="0"/>
              <a:t>有关滴定液的配制、标定在哪里查找？</a:t>
            </a:r>
            <a:endParaRPr lang="zh-CN" altLang="en-US" sz="4400" b="1" dirty="0"/>
          </a:p>
          <a:p>
            <a:pPr eaLnBrk="1" hangingPunct="1"/>
            <a:r>
              <a:rPr lang="en-US" altLang="zh-CN" sz="4400" b="1" dirty="0"/>
              <a:t>2.</a:t>
            </a:r>
            <a:r>
              <a:rPr lang="zh-CN" altLang="en-US" sz="4400" b="1" dirty="0"/>
              <a:t>该试验为何要做空白实验？</a:t>
            </a:r>
            <a:endParaRPr lang="zh-CN" altLang="en-US" sz="4400" b="1" dirty="0"/>
          </a:p>
          <a:p>
            <a:pPr eaLnBrk="1" hangingPunct="1"/>
            <a:r>
              <a:rPr lang="en-US" altLang="zh-CN" sz="4400" b="1" dirty="0"/>
              <a:t>3.</a:t>
            </a:r>
            <a:r>
              <a:rPr lang="zh-CN" altLang="en-US" sz="4400" b="1" dirty="0"/>
              <a:t>简述滴定管的使用注意事项。</a:t>
            </a:r>
            <a:endParaRPr lang="zh-CN" altLang="en-US" sz="4400" b="1" dirty="0"/>
          </a:p>
          <a:p>
            <a:pPr eaLnBrk="1" hangingPunct="1"/>
            <a:endParaRPr lang="en-US" altLang="zh-CN"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b="1" dirty="0"/>
              <a:t>实训一</a:t>
            </a:r>
            <a:r>
              <a:rPr lang="en-US" altLang="zh-CN" b="1" dirty="0"/>
              <a:t> </a:t>
            </a:r>
            <a:br>
              <a:rPr lang="en-US" altLang="zh-CN" b="1" dirty="0"/>
            </a:br>
            <a:r>
              <a:rPr lang="en-US" altLang="zh-CN" b="1" dirty="0"/>
              <a:t>EDTA</a:t>
            </a:r>
            <a:r>
              <a:rPr lang="zh-CN" altLang="en-US" b="1" dirty="0"/>
              <a:t>滴定液</a:t>
            </a:r>
            <a:r>
              <a:rPr lang="en-US" altLang="zh-CN" b="1" dirty="0"/>
              <a:t>(0.05mol/L)</a:t>
            </a:r>
            <a:r>
              <a:rPr lang="zh-CN" altLang="en-US" b="1" dirty="0"/>
              <a:t>的配制与标定</a:t>
            </a:r>
            <a:r>
              <a:rPr lang="en-US" altLang="zh-CN" b="1" dirty="0"/>
              <a:t>p262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/>
              <a:t>实验要求</a:t>
            </a:r>
            <a:endParaRPr lang="zh-CN" altLang="en-US" dirty="0"/>
          </a:p>
        </p:txBody>
      </p:sp>
      <p:sp>
        <p:nvSpPr>
          <p:cNvPr id="24578" name="Rectangle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buNone/>
            </a:pPr>
            <a:r>
              <a:rPr lang="en-US" altLang="zh-CN" sz="3600" b="1" dirty="0"/>
              <a:t>1</a:t>
            </a:r>
            <a:r>
              <a:rPr lang="zh-CN" altLang="en-US" sz="3600" b="1" dirty="0"/>
              <a:t>、每组可做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</a:rPr>
              <a:t>次</a:t>
            </a:r>
            <a:r>
              <a:rPr lang="zh-CN" altLang="en-US" sz="3600" b="1" dirty="0"/>
              <a:t>空白，做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次</a:t>
            </a:r>
            <a:r>
              <a:rPr lang="zh-CN" altLang="en-US" sz="3600" b="1" dirty="0"/>
              <a:t>标准溶液的标定，浓度结果取</a:t>
            </a:r>
            <a:r>
              <a:rPr lang="zh-CN" altLang="en-US" sz="3600" b="1" dirty="0">
                <a:solidFill>
                  <a:srgbClr val="FF0000"/>
                </a:solidFill>
              </a:rPr>
              <a:t>平均值</a:t>
            </a:r>
            <a:r>
              <a:rPr lang="zh-CN" altLang="en-US" sz="3600" b="1" dirty="0"/>
              <a:t>。</a:t>
            </a:r>
            <a:endParaRPr lang="zh-CN" altLang="en-US" sz="3600" b="1" dirty="0"/>
          </a:p>
          <a:p>
            <a:pPr eaLnBrk="1" hangingPunct="1">
              <a:lnSpc>
                <a:spcPct val="120000"/>
              </a:lnSpc>
              <a:buNone/>
            </a:pPr>
            <a:r>
              <a:rPr lang="en-US" altLang="zh-CN" sz="3600" b="1" dirty="0"/>
              <a:t>3</a:t>
            </a:r>
            <a:r>
              <a:rPr lang="zh-CN" altLang="en-US" sz="3600" b="1" dirty="0"/>
              <a:t>、所配制的</a:t>
            </a:r>
            <a:r>
              <a:rPr lang="en-US" altLang="zh-CN" sz="3600" b="1" dirty="0"/>
              <a:t>EDTA</a:t>
            </a:r>
            <a:r>
              <a:rPr lang="zh-CN" altLang="en-US" sz="3600" b="1" dirty="0"/>
              <a:t>标准溶液</a:t>
            </a:r>
            <a:r>
              <a:rPr lang="zh-CN" altLang="en-US" sz="3600" b="1" dirty="0">
                <a:solidFill>
                  <a:srgbClr val="FF0000"/>
                </a:solidFill>
              </a:rPr>
              <a:t>贴上标签</a:t>
            </a:r>
            <a:r>
              <a:rPr lang="zh-CN" altLang="en-US" sz="3600" b="1" dirty="0"/>
              <a:t>（浓度、班级、姓名），</a:t>
            </a:r>
            <a:endParaRPr lang="zh-CN" altLang="en-US" sz="3600" b="1" dirty="0"/>
          </a:p>
          <a:p>
            <a:pPr eaLnBrk="1" hangingPunct="1">
              <a:lnSpc>
                <a:spcPct val="120000"/>
              </a:lnSpc>
              <a:buNone/>
            </a:pPr>
            <a:r>
              <a:rPr lang="zh-CN" altLang="en-US" sz="3600" b="1" u="sng" dirty="0">
                <a:solidFill>
                  <a:srgbClr val="FF0000"/>
                </a:solidFill>
              </a:rPr>
              <a:t>保存好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zh-CN" altLang="en-US" sz="3600" b="1" u="sng" dirty="0">
                <a:solidFill>
                  <a:srgbClr val="FF0000"/>
                </a:solidFill>
              </a:rPr>
              <a:t>不要扔</a:t>
            </a:r>
            <a:endParaRPr lang="zh-CN" altLang="en-US" sz="3600" b="1" u="sng" dirty="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zh-CN" altLang="en-US" sz="3600" b="1" dirty="0"/>
              <a:t>下次实验</a:t>
            </a:r>
            <a:r>
              <a:rPr lang="en-US" altLang="zh-CN" sz="3600" b="1" dirty="0"/>
              <a:t>《</a:t>
            </a:r>
            <a:r>
              <a:rPr lang="zh-CN" altLang="en-US" sz="3600" b="1" dirty="0"/>
              <a:t>葡萄糖酸钙片的含量测定</a:t>
            </a:r>
            <a:r>
              <a:rPr lang="en-US" altLang="zh-CN" sz="3600" b="1" dirty="0"/>
              <a:t>》</a:t>
            </a:r>
            <a:r>
              <a:rPr lang="zh-CN" altLang="en-US" sz="3600" b="1" dirty="0"/>
              <a:t>中使用。</a:t>
            </a:r>
            <a:endParaRPr lang="zh-CN" altLang="en-US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一、实验目的</a:t>
            </a:r>
            <a:endParaRPr lang="zh-CN" altLang="en-US" b="1" dirty="0"/>
          </a:p>
        </p:txBody>
      </p:sp>
      <p:sp>
        <p:nvSpPr>
          <p:cNvPr id="5122" name="Text Box 4"/>
          <p:cNvSpPr txBox="1"/>
          <p:nvPr/>
        </p:nvSpPr>
        <p:spPr>
          <a:xfrm>
            <a:off x="381000" y="2057400"/>
            <a:ext cx="7696200" cy="2774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熟练正确掌握滴定管的使用方法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掌握滴定液的配制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掌握滴定液的标定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4.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掌握滴定液浓度的计算方法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2"/>
          <p:cNvSpPr>
            <a:spLocks noGrp="1"/>
          </p:cNvSpPr>
          <p:nvPr>
            <p:ph type="title"/>
          </p:nvPr>
        </p:nvSpPr>
        <p:spPr>
          <a:xfrm>
            <a:off x="0" y="260350"/>
            <a:ext cx="8447088" cy="720725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solidFill>
                  <a:schemeClr val="accent2"/>
                </a:solidFill>
              </a:rPr>
              <a:t>二、实验原理</a:t>
            </a:r>
            <a:endParaRPr lang="zh-CN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6146" name="Text Box 3"/>
          <p:cNvSpPr txBox="1"/>
          <p:nvPr/>
        </p:nvSpPr>
        <p:spPr>
          <a:xfrm>
            <a:off x="215900" y="1233488"/>
            <a:ext cx="81534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1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楷体_GB2312" charset="-122"/>
              </a:rPr>
              <a:t>乙二胺四乙酸</a:t>
            </a:r>
            <a:endParaRPr lang="zh-CN" altLang="en-US" b="1" dirty="0">
              <a:latin typeface="Times New Roman" panose="02020603050405020304" pitchFamily="18" charset="0"/>
              <a:ea typeface="楷体_GB2312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503238" y="2097088"/>
            <a:ext cx="8077200" cy="1438275"/>
            <a:chOff x="408" y="2037"/>
            <a:chExt cx="5088" cy="906"/>
          </a:xfrm>
        </p:grpSpPr>
        <p:sp>
          <p:nvSpPr>
            <p:cNvPr id="6148" name="Text Box 5"/>
            <p:cNvSpPr txBox="1"/>
            <p:nvPr/>
          </p:nvSpPr>
          <p:spPr>
            <a:xfrm>
              <a:off x="1680" y="2316"/>
              <a:ext cx="187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N– CH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 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– CH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 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– N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49" name="Text Box 6"/>
            <p:cNvSpPr txBox="1"/>
            <p:nvPr/>
          </p:nvSpPr>
          <p:spPr>
            <a:xfrm>
              <a:off x="3624" y="2037"/>
              <a:ext cx="187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CH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COOH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50" name="Text Box 7"/>
            <p:cNvSpPr txBox="1"/>
            <p:nvPr/>
          </p:nvSpPr>
          <p:spPr>
            <a:xfrm>
              <a:off x="408" y="2040"/>
              <a:ext cx="124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HOOCCH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51" name="Text Box 8"/>
            <p:cNvSpPr txBox="1"/>
            <p:nvPr/>
          </p:nvSpPr>
          <p:spPr>
            <a:xfrm>
              <a:off x="3600" y="2592"/>
              <a:ext cx="187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CH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COOH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52" name="Text Box 9"/>
            <p:cNvSpPr txBox="1"/>
            <p:nvPr/>
          </p:nvSpPr>
          <p:spPr>
            <a:xfrm>
              <a:off x="420" y="2616"/>
              <a:ext cx="124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HOOCCH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53" name="Line 10"/>
            <p:cNvSpPr/>
            <p:nvPr/>
          </p:nvSpPr>
          <p:spPr>
            <a:xfrm flipV="1">
              <a:off x="3504" y="2256"/>
              <a:ext cx="144" cy="1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54" name="Line 11"/>
            <p:cNvSpPr/>
            <p:nvPr/>
          </p:nvSpPr>
          <p:spPr>
            <a:xfrm rot="5307594" flipV="1">
              <a:off x="3480" y="2604"/>
              <a:ext cx="144" cy="1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55" name="Line 12"/>
            <p:cNvSpPr/>
            <p:nvPr/>
          </p:nvSpPr>
          <p:spPr>
            <a:xfrm flipV="1">
              <a:off x="1560" y="2580"/>
              <a:ext cx="144" cy="1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56" name="Line 13"/>
            <p:cNvSpPr/>
            <p:nvPr/>
          </p:nvSpPr>
          <p:spPr>
            <a:xfrm rot="5307594" flipV="1">
              <a:off x="1584" y="2256"/>
              <a:ext cx="144" cy="1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6157" name="Picture 14" descr="u=1190576740,608487084&amp;fm=0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0788" y="4400550"/>
            <a:ext cx="2843212" cy="2274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75" name="Text Box 15"/>
          <p:cNvSpPr txBox="1"/>
          <p:nvPr/>
        </p:nvSpPr>
        <p:spPr>
          <a:xfrm>
            <a:off x="935038" y="4041775"/>
            <a:ext cx="4824412" cy="2330450"/>
          </a:xfrm>
          <a:prstGeom prst="rect">
            <a:avLst/>
          </a:prstGeom>
          <a:noFill/>
          <a:ln w="38100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EDTA</a:t>
            </a:r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µ"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四元有机酸，为白色粉末状结晶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µ"/>
            </a:pP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乙二胺四乙酸二钠盐为滴定剂（</a:t>
            </a:r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EDTA</a:t>
            </a: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µ"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用于测定金属离子（如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Ca2+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Mg2+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2"/>
          <p:cNvSpPr>
            <a:spLocks noGrp="1"/>
          </p:cNvSpPr>
          <p:nvPr>
            <p:ph type="title"/>
          </p:nvPr>
        </p:nvSpPr>
        <p:spPr>
          <a:xfrm>
            <a:off x="304800" y="0"/>
            <a:ext cx="849884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solidFill>
                  <a:schemeClr val="accent2"/>
                </a:solidFill>
              </a:rPr>
              <a:t>二、实验原理（间接法配制标准溶液）</a:t>
            </a:r>
            <a:endParaRPr lang="zh-CN" altLang="en-US" sz="4000" b="1" dirty="0">
              <a:solidFill>
                <a:schemeClr val="accent2"/>
              </a:solidFill>
            </a:endParaRPr>
          </a:p>
        </p:txBody>
      </p:sp>
      <p:graphicFrame>
        <p:nvGraphicFramePr>
          <p:cNvPr id="399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68313" y="3284538"/>
          <a:ext cx="733425" cy="19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207135" imgH="3317240" progId="ChemDraw.Document.6.0">
                  <p:embed/>
                </p:oleObj>
              </mc:Choice>
              <mc:Fallback>
                <p:oleObj name="" r:id="rId1" imgW="1207135" imgH="3317240" progId="ChemDraw.Document.6.0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313" y="3284538"/>
                        <a:ext cx="733425" cy="19986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 Box 4"/>
          <p:cNvSpPr txBox="1"/>
          <p:nvPr/>
        </p:nvSpPr>
        <p:spPr>
          <a:xfrm>
            <a:off x="0" y="5516563"/>
            <a:ext cx="2017713" cy="1158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配制</a:t>
            </a:r>
            <a:r>
              <a:rPr lang="zh-CN" altLang="en-US" sz="20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成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近似</a:t>
            </a:r>
            <a:r>
              <a:rPr lang="zh-CN" altLang="en-US" sz="20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所需浓度的溶液</a:t>
            </a:r>
            <a:endParaRPr lang="zh-CN" altLang="en-US" sz="2000" b="1" dirty="0">
              <a:solidFill>
                <a:srgbClr val="00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941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0FFFF"/>
              </a:clrFrom>
              <a:clrTo>
                <a:srgbClr val="F0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2500" y="2565400"/>
            <a:ext cx="2143125" cy="360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2" name="AutoShape 6"/>
          <p:cNvSpPr/>
          <p:nvPr/>
        </p:nvSpPr>
        <p:spPr>
          <a:xfrm>
            <a:off x="2268538" y="4076700"/>
            <a:ext cx="1223962" cy="720725"/>
          </a:xfrm>
          <a:prstGeom prst="rightArrow">
            <a:avLst>
              <a:gd name="adj1" fmla="val 50000"/>
              <a:gd name="adj2" fmla="val 4238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3" name="Text Box 7"/>
          <p:cNvSpPr txBox="1"/>
          <p:nvPr/>
        </p:nvSpPr>
        <p:spPr>
          <a:xfrm>
            <a:off x="2843213" y="6156325"/>
            <a:ext cx="4014787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用基准物质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ZnO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标定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4" name="AutoShape 8"/>
          <p:cNvSpPr/>
          <p:nvPr/>
        </p:nvSpPr>
        <p:spPr>
          <a:xfrm>
            <a:off x="5867400" y="4005263"/>
            <a:ext cx="1223963" cy="720725"/>
          </a:xfrm>
          <a:prstGeom prst="rightArrow">
            <a:avLst>
              <a:gd name="adj1" fmla="val 50000"/>
              <a:gd name="adj2" fmla="val 4238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7110095" y="3428683"/>
            <a:ext cx="1835150" cy="209169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计算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根据消耗的体积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zh-CN" altLang="en-US" sz="20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，和基准物质</a:t>
            </a:r>
            <a:r>
              <a:rPr lang="zh-CN" altLang="en-US" sz="2000" b="1" dirty="0">
                <a:solidFill>
                  <a:srgbClr val="000099"/>
                </a:solidFill>
                <a:sym typeface="+mn-ea"/>
              </a:rPr>
              <a:t>ZnO</a:t>
            </a:r>
            <a:r>
              <a:rPr lang="zh-CN" altLang="en-US" sz="20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的取用量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zh-CN" altLang="en-US" sz="20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，计算确定其浓度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7" name="Text Box 10"/>
          <p:cNvSpPr txBox="1"/>
          <p:nvPr/>
        </p:nvSpPr>
        <p:spPr>
          <a:xfrm>
            <a:off x="685800" y="1371600"/>
            <a:ext cx="7391400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用基准物质标定标准溶液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ldLvl="0" animBg="1"/>
      <p:bldP spid="39942" grpId="0" bldLvl="0" animBg="1"/>
      <p:bldP spid="39943" grpId="0" bldLvl="0" animBg="1"/>
      <p:bldP spid="39944" grpId="0" bldLvl="0" animBg="1"/>
      <p:bldP spid="3994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zh-CN" altLang="en-US" dirty="0"/>
          </a:p>
        </p:txBody>
      </p:sp>
      <p:sp>
        <p:nvSpPr>
          <p:cNvPr id="10242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zh-CN" altLang="en-US" dirty="0"/>
          </a:p>
        </p:txBody>
      </p:sp>
      <p:pic>
        <p:nvPicPr>
          <p:cNvPr id="1024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74638"/>
            <a:ext cx="8382000" cy="6659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47340" y="0"/>
            <a:ext cx="508254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olidFill>
                  <a:schemeClr val="accent2"/>
                </a:solidFill>
                <a:sym typeface="+mn-ea"/>
              </a:rPr>
              <a:t>中国药典四部规定（原文）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solidFill>
                  <a:schemeClr val="accent2"/>
                </a:solidFill>
              </a:rPr>
              <a:t>第一步：配制近似浓度的溶液</a:t>
            </a:r>
            <a:endParaRPr lang="zh-CN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8194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buClrTx/>
              <a:buSzTx/>
              <a:buFontTx/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配制</a:t>
            </a:r>
            <a:r>
              <a:rPr lang="en-US" altLang="zh-CN" sz="2800" b="1" dirty="0"/>
              <a:t>EDTA</a:t>
            </a:r>
            <a:r>
              <a:rPr lang="zh-CN" altLang="en-US" sz="2800" b="1" dirty="0"/>
              <a:t>近似浓度</a:t>
            </a:r>
            <a:r>
              <a:rPr lang="en-US" altLang="zh-CN" sz="2800" b="1" dirty="0"/>
              <a:t>0.05mol/L</a:t>
            </a:r>
            <a:endParaRPr lang="en-US" altLang="zh-CN" sz="2800" b="1" dirty="0"/>
          </a:p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2800" b="1" dirty="0"/>
              <a:t>取乙二胺四乙酸二钠盐 </a:t>
            </a:r>
            <a:r>
              <a:rPr lang="zh-CN" altLang="en-US" sz="2800" b="1" u="sng" dirty="0"/>
              <a:t>  </a:t>
            </a:r>
            <a:r>
              <a:rPr lang="en-US" altLang="zh-CN" sz="2800" b="1" u="sng" dirty="0"/>
              <a:t>                  </a:t>
            </a:r>
            <a:r>
              <a:rPr lang="zh-CN" altLang="en-US" sz="2800" b="1" u="sng" dirty="0"/>
              <a:t> </a:t>
            </a:r>
            <a:r>
              <a:rPr lang="en-US" altLang="zh-CN" sz="2800" b="1" dirty="0"/>
              <a:t>g</a:t>
            </a:r>
            <a:r>
              <a:rPr lang="zh-CN" altLang="en-US" sz="2800" b="1" dirty="0"/>
              <a:t>于</a:t>
            </a:r>
            <a:r>
              <a:rPr lang="en-US" altLang="zh-CN" sz="2800" b="1" dirty="0"/>
              <a:t>250ml</a:t>
            </a:r>
            <a:r>
              <a:rPr lang="zh-CN" altLang="en-US" sz="2800" b="1" dirty="0"/>
              <a:t>容量瓶中，加水稀释至刻度，即得。已知</a:t>
            </a:r>
            <a:r>
              <a:rPr lang="en-US" altLang="zh-CN" sz="2800" b="1" dirty="0"/>
              <a:t>M=372.24g/mol</a:t>
            </a:r>
            <a:r>
              <a:rPr lang="zh-CN" altLang="en-US" sz="2800" b="1" dirty="0"/>
              <a:t>，请问该取</a:t>
            </a:r>
            <a:r>
              <a:rPr lang="en-US" altLang="zh-CN" sz="2800" b="1" dirty="0"/>
              <a:t>EDTA</a:t>
            </a:r>
            <a:r>
              <a:rPr lang="zh-CN" altLang="en-US" sz="2800" b="1" dirty="0"/>
              <a:t>约多少</a:t>
            </a:r>
            <a:r>
              <a:rPr lang="en-US" altLang="zh-CN" sz="2800" b="1" dirty="0"/>
              <a:t>g</a:t>
            </a:r>
            <a:r>
              <a:rPr lang="zh-CN" altLang="en-US" sz="2800" b="1" dirty="0"/>
              <a:t>？</a:t>
            </a:r>
            <a:endParaRPr lang="zh-CN" altLang="en-US" sz="2800" b="1" dirty="0"/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93700" y="4322763"/>
          <a:ext cx="41243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219200" imgH="215265" progId="Equation.3">
                  <p:embed/>
                </p:oleObj>
              </mc:Choice>
              <mc:Fallback>
                <p:oleObj name="" r:id="rId1" imgW="1219200" imgH="215265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93700" y="4322763"/>
                        <a:ext cx="4124325" cy="8001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419600" y="2286000"/>
            <a:ext cx="187833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sym typeface="+mn-ea"/>
              </a:rPr>
              <a:t>   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4.653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   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2769</Words>
  <Application>WPS 演示</Application>
  <PresentationFormat/>
  <Paragraphs>259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Calibri</vt:lpstr>
      <vt:lpstr>楷体_GB2312</vt:lpstr>
      <vt:lpstr>新宋体</vt:lpstr>
      <vt:lpstr>微软雅黑</vt:lpstr>
      <vt:lpstr>Arial Unicode MS</vt:lpstr>
      <vt:lpstr>默认设计模板</vt:lpstr>
      <vt:lpstr>ChemDraw.Document.6.0</vt:lpstr>
      <vt:lpstr>Equation.3</vt:lpstr>
      <vt:lpstr>Equation.3</vt:lpstr>
      <vt:lpstr>Equation.3</vt:lpstr>
      <vt:lpstr>Equation.KSEE3</vt:lpstr>
      <vt:lpstr>Equation.KSEE3</vt:lpstr>
      <vt:lpstr>Equation.KSEE3</vt:lpstr>
      <vt:lpstr>Equation.3</vt:lpstr>
      <vt:lpstr>本学期实验安排</vt:lpstr>
      <vt:lpstr>注意事项</vt:lpstr>
      <vt:lpstr>实训一  EDTA滴定液(0.05mol/L)的配制与标定p262</vt:lpstr>
      <vt:lpstr>实验要求</vt:lpstr>
      <vt:lpstr>一、实验目的</vt:lpstr>
      <vt:lpstr>二、实验原理</vt:lpstr>
      <vt:lpstr>二、实验原理（间接法配制标准溶液）</vt:lpstr>
      <vt:lpstr>PowerPoint 演示文稿</vt:lpstr>
      <vt:lpstr>第一步：配制近似浓度的溶液</vt:lpstr>
      <vt:lpstr>第一步   配制</vt:lpstr>
      <vt:lpstr>准备下一步器材</vt:lpstr>
      <vt:lpstr>第二步  标定具体步骤</vt:lpstr>
      <vt:lpstr>实验具体步骤</vt:lpstr>
      <vt:lpstr>天平使用注意事项</vt:lpstr>
      <vt:lpstr>准备滴定管</vt:lpstr>
      <vt:lpstr>PowerPoint 演示文稿</vt:lpstr>
      <vt:lpstr>PowerPoint 演示文稿</vt:lpstr>
      <vt:lpstr>凹月面</vt:lpstr>
      <vt:lpstr>随手记录数据p262</vt:lpstr>
      <vt:lpstr>第三步、计算</vt:lpstr>
      <vt:lpstr>计算公式</vt:lpstr>
      <vt:lpstr>相对平均偏差</vt:lpstr>
      <vt:lpstr>实验结论</vt:lpstr>
      <vt:lpstr>第四步、写实验报告</vt:lpstr>
      <vt:lpstr>思考题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liron</cp:lastModifiedBy>
  <cp:revision>222</cp:revision>
  <dcterms:created xsi:type="dcterms:W3CDTF">2020-09-07T08:07:00Z</dcterms:created>
  <dcterms:modified xsi:type="dcterms:W3CDTF">2021-11-08T10:25:56Z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2052-11.1.0.11045</vt:lpwstr>
  </property>
  <property fmtid="{D5CDD505-2E9C-101B-9397-08002B2CF9AE}" pid="4" name="ICV">
    <vt:lpwstr>B3DDD617105B4383BB4846CD122F2959</vt:lpwstr>
  </property>
</Properties>
</file>