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6" r:id="rId1"/>
  </p:sldMasterIdLst>
  <p:notesMasterIdLst>
    <p:notesMasterId r:id="rId23"/>
  </p:notesMasterIdLst>
  <p:sldIdLst>
    <p:sldId id="296" r:id="rId2"/>
    <p:sldId id="434" r:id="rId3"/>
    <p:sldId id="436" r:id="rId4"/>
    <p:sldId id="437" r:id="rId5"/>
    <p:sldId id="435" r:id="rId6"/>
    <p:sldId id="438" r:id="rId7"/>
    <p:sldId id="439" r:id="rId8"/>
    <p:sldId id="440" r:id="rId9"/>
    <p:sldId id="441" r:id="rId10"/>
    <p:sldId id="442" r:id="rId11"/>
    <p:sldId id="443" r:id="rId12"/>
    <p:sldId id="445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CC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6" autoAdjust="0"/>
    <p:restoredTop sz="94660"/>
  </p:normalViewPr>
  <p:slideViewPr>
    <p:cSldViewPr>
      <p:cViewPr varScale="1">
        <p:scale>
          <a:sx n="59" d="100"/>
          <a:sy n="59" d="100"/>
        </p:scale>
        <p:origin x="-8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99C39-6EEF-4DD5-B1E8-F3F7FF11B61E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03AD-70F6-4EA2-868D-C93A22BBB71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0362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655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83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7338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3763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7192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9799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6648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5548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5585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9030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1712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D1CA-B871-4A29-A05E-8B8736F2A599}" type="datetimeFigureOut">
              <a:rPr lang="zh-CN" altLang="en-US" smtClean="0"/>
              <a:pPr/>
              <a:t>2018/5/12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5108-D7CF-494A-BECE-F075FA7FAB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0943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21270;&#24037;&#20986;&#29256;&#31038;\&#19979;&#20876;\&#19979;&#20876;&#37197;&#22871;&#35838;&#20214;\6&#37255;&#37210;&#37274;\&#37255;\&#37255;SP\&#24658;&#27832;&#20057;&#37255;&#21644;&#26080;&#27700;&#20057;&#37255;.wmv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9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8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26377;&#26426;&#21270;&#23398;\8&#37255;&#37210;&#37274;\&#30002;&#37255;.avi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12.png"/><Relationship Id="rId5" Type="http://schemas.openxmlformats.org/officeDocument/2006/relationships/image" Target="../media/image3.png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2114532" y="2324092"/>
            <a:ext cx="7895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/>
              <a:t>醇</a:t>
            </a:r>
            <a:endParaRPr lang="zh-CN" altLang="en-US" sz="2800" dirty="0"/>
          </a:p>
        </p:txBody>
      </p:sp>
      <p:sp>
        <p:nvSpPr>
          <p:cNvPr id="47" name="AutoShape 21"/>
          <p:cNvSpPr>
            <a:spLocks/>
          </p:cNvSpPr>
          <p:nvPr/>
        </p:nvSpPr>
        <p:spPr bwMode="auto">
          <a:xfrm>
            <a:off x="2714612" y="1852301"/>
            <a:ext cx="142876" cy="1467161"/>
          </a:xfrm>
          <a:prstGeom prst="leftBrace">
            <a:avLst>
              <a:gd name="adj1" fmla="val 143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Rectangl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99666" y="1771638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醇的分类和命名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9" name="Rectangl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004057" y="2328854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醇的性质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0" name="Rectangle 2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97328" y="2914646"/>
            <a:ext cx="203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邻二醇的特性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6" name="Text 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7158" y="1000108"/>
            <a:ext cx="2357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本章学习内容</a:t>
            </a:r>
            <a:endParaRPr lang="zh-CN" altLang="en-US" sz="28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sp>
        <p:nvSpPr>
          <p:cNvPr id="22" name="Rectangl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94196" y="3577240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酚的分类和命名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3" name="Rectangl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98587" y="4134456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酚的性质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8" name="Rectangl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999666" y="4929198"/>
            <a:ext cx="23391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醚的分类和命名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9" name="Rectangle 2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004057" y="5486414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u="sng" dirty="0" smtClean="0">
                <a:solidFill>
                  <a:srgbClr val="0000FF"/>
                </a:solidFill>
                <a:latin typeface="宋体" pitchFamily="2" charset="-122"/>
                <a:ea typeface="宋体" pitchFamily="2" charset="-122"/>
              </a:rPr>
              <a:t>醚的性质</a:t>
            </a:r>
            <a:endParaRPr lang="zh-CN" altLang="en-US" sz="2400" u="sng" dirty="0">
              <a:solidFill>
                <a:srgbClr val="0000FF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108752" y="3857628"/>
            <a:ext cx="1067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酚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1" name="AutoShape 21"/>
          <p:cNvSpPr>
            <a:spLocks/>
          </p:cNvSpPr>
          <p:nvPr/>
        </p:nvSpPr>
        <p:spPr bwMode="auto">
          <a:xfrm>
            <a:off x="2786050" y="3662665"/>
            <a:ext cx="142876" cy="980781"/>
          </a:xfrm>
          <a:prstGeom prst="leftBrace">
            <a:avLst>
              <a:gd name="adj1" fmla="val 143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2114222" y="5209586"/>
            <a:ext cx="1067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 smtClean="0">
                <a:latin typeface="黑体" pitchFamily="49" charset="-122"/>
                <a:ea typeface="黑体" pitchFamily="49" charset="-122"/>
              </a:rPr>
              <a:t>醚</a:t>
            </a:r>
            <a:endParaRPr lang="zh-CN" altLang="en-US" sz="28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3" name="AutoShape 21"/>
          <p:cNvSpPr>
            <a:spLocks/>
          </p:cNvSpPr>
          <p:nvPr/>
        </p:nvSpPr>
        <p:spPr bwMode="auto">
          <a:xfrm>
            <a:off x="2791520" y="5014623"/>
            <a:ext cx="142876" cy="980781"/>
          </a:xfrm>
          <a:prstGeom prst="leftBrace">
            <a:avLst>
              <a:gd name="adj1" fmla="val 143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49" grpId="0"/>
      <p:bldP spid="50" grpId="0"/>
      <p:bldP spid="22" grpId="0"/>
      <p:bldP spid="23" grpId="0"/>
      <p:bldP spid="28" grpId="0"/>
      <p:bldP spid="29" grpId="0"/>
      <p:bldP spid="30" grpId="0"/>
      <p:bldP spid="31" grpId="0" animBg="1"/>
      <p:bldP spid="32" grpId="0"/>
      <p:bldP spid="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357126" y="928670"/>
            <a:ext cx="2286048" cy="846140"/>
          </a:xfrm>
          <a:prstGeom prst="wedgeEllipseCallout">
            <a:avLst>
              <a:gd name="adj1" fmla="val -29269"/>
              <a:gd name="adj2" fmla="val 30028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84966" tIns="42483" rIns="84966" bIns="42483" anchor="ctr"/>
          <a:lstStyle/>
          <a:p>
            <a:pPr algn="ctr" defTabSz="849313"/>
            <a:endParaRPr kumimoji="1" lang="zh-CN" altLang="zh-CN" sz="37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09506" y="1131868"/>
            <a:ext cx="2857520" cy="5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966" tIns="42483" rIns="84966" bIns="42483">
            <a:spAutoFit/>
          </a:bodyPr>
          <a:lstStyle/>
          <a:p>
            <a:pPr algn="ctr" defTabSz="849313"/>
            <a:r>
              <a:rPr kumimoji="1" lang="zh-CN" altLang="en-US" sz="2800" b="1" dirty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课堂互动</a:t>
            </a:r>
            <a:endParaRPr kumimoji="1" lang="zh-CN" altLang="en-US" sz="2800" b="1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857488" y="1000108"/>
            <a:ext cx="428628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用系统命名法命名下列化合物 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71604" y="1928802"/>
          <a:ext cx="5181150" cy="2857520"/>
        </p:xfrm>
        <a:graphic>
          <a:graphicData uri="http://schemas.openxmlformats.org/presentationml/2006/ole">
            <p:oleObj spid="_x0000_s40981" r:id="rId10" imgW="2712720" imgH="1493520" progId="">
              <p:embed/>
            </p:oleObj>
          </a:graphicData>
        </a:graphic>
      </p:graphicFrame>
      <p:sp>
        <p:nvSpPr>
          <p:cNvPr id="17" name="矩形 16"/>
          <p:cNvSpPr/>
          <p:nvPr/>
        </p:nvSpPr>
        <p:spPr>
          <a:xfrm>
            <a:off x="785786" y="4929198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请你想一想，命名乙二醇和丙三醇时，为什么可以不标明羟基的位次？</a:t>
            </a:r>
            <a:endParaRPr lang="zh-CN" altLang="en-US" sz="2400" dirty="0">
              <a:solidFill>
                <a:srgbClr val="000099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1"/>
          <p:cNvSpPr>
            <a:spLocks noGrp="1" noChangeArrowheads="1"/>
          </p:cNvSpPr>
          <p:nvPr>
            <p:ph type="title"/>
          </p:nvPr>
        </p:nvSpPr>
        <p:spPr>
          <a:xfrm>
            <a:off x="534993" y="785794"/>
            <a:ext cx="5394329" cy="563563"/>
          </a:xfrm>
        </p:spPr>
        <p:txBody>
          <a:bodyPr>
            <a:noAutofit/>
          </a:bodyPr>
          <a:lstStyle/>
          <a:p>
            <a:r>
              <a:rPr kumimoji="1" lang="zh-CN" altLang="en-US" sz="2800" dirty="0" smtClean="0">
                <a:solidFill>
                  <a:srgbClr val="000066"/>
                </a:solidFill>
                <a:latin typeface=""/>
                <a:ea typeface="隶书" pitchFamily="49" charset="-122"/>
                <a:cs typeface="+mn-cs"/>
              </a:rPr>
              <a:t>二、醇的性质</a:t>
            </a:r>
          </a:p>
        </p:txBody>
      </p:sp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gray">
          <a:xfrm rot="10800000">
            <a:off x="571472" y="1357298"/>
            <a:ext cx="3440113" cy="658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 sz="2400"/>
          </a:p>
        </p:txBody>
      </p:sp>
      <p:sp>
        <p:nvSpPr>
          <p:cNvPr id="20" name="矩形 19"/>
          <p:cNvSpPr/>
          <p:nvPr/>
        </p:nvSpPr>
        <p:spPr>
          <a:xfrm>
            <a:off x="571472" y="1466836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（一）物理性质</a:t>
            </a:r>
            <a:endParaRPr lang="zh-CN" altLang="en-US" sz="2400" dirty="0"/>
          </a:p>
        </p:txBody>
      </p:sp>
      <p:pic>
        <p:nvPicPr>
          <p:cNvPr id="22" name="恒沸乙醇和无水乙醇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1714480" y="2071678"/>
            <a:ext cx="5786478" cy="4339859"/>
          </a:xfrm>
          <a:prstGeom prst="rect">
            <a:avLst/>
          </a:prstGeom>
        </p:spPr>
      </p:pic>
      <p:sp>
        <p:nvSpPr>
          <p:cNvPr id="21" name="内容占位符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933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gray">
          <a:xfrm rot="10800000">
            <a:off x="571472" y="1055675"/>
            <a:ext cx="3440113" cy="658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 sz="2400"/>
          </a:p>
        </p:txBody>
      </p:sp>
      <p:sp>
        <p:nvSpPr>
          <p:cNvPr id="19" name="矩形 18"/>
          <p:cNvSpPr/>
          <p:nvPr/>
        </p:nvSpPr>
        <p:spPr>
          <a:xfrm>
            <a:off x="500034" y="118138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（二）化学性质</a:t>
            </a:r>
            <a:endParaRPr lang="zh-CN" altLang="en-US" sz="2400" dirty="0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143108" y="2143116"/>
          <a:ext cx="3500462" cy="2516711"/>
        </p:xfrm>
        <a:graphic>
          <a:graphicData uri="http://schemas.openxmlformats.org/presentationml/2006/ole">
            <p:oleObj spid="_x0000_s37929" r:id="rId10" imgW="1838960" imgH="1325880" progId="">
              <p:embed/>
            </p:oleObj>
          </a:graphicData>
        </a:graphic>
      </p:graphicFrame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714348" y="4875226"/>
            <a:ext cx="3000396" cy="731827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SzTx/>
              <a:buFontTx/>
              <a:buNone/>
            </a:pPr>
            <a:r>
              <a:rPr lang="en-US" altLang="zh-CN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1. </a:t>
            </a: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与金属钠的反应 </a:t>
            </a:r>
          </a:p>
        </p:txBody>
      </p:sp>
      <p:graphicFrame>
        <p:nvGraphicFramePr>
          <p:cNvPr id="27" name="Object 18"/>
          <p:cNvGraphicFramePr>
            <a:graphicFrameLocks noChangeAspect="1"/>
          </p:cNvGraphicFramePr>
          <p:nvPr/>
        </p:nvGraphicFramePr>
        <p:xfrm>
          <a:off x="1643037" y="5656282"/>
          <a:ext cx="5500687" cy="630238"/>
        </p:xfrm>
        <a:graphic>
          <a:graphicData uri="http://schemas.openxmlformats.org/presentationml/2006/ole">
            <p:oleObj spid="_x0000_s37930" r:id="rId11" imgW="2946600" imgH="332640" progId="">
              <p:embed/>
            </p:oleObj>
          </a:graphicData>
        </a:graphic>
      </p:graphicFrame>
      <p:sp>
        <p:nvSpPr>
          <p:cNvPr id="22" name="内容占位符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971600" y="2132856"/>
            <a:ext cx="7572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SzTx/>
              <a:buFontTx/>
              <a:buNone/>
              <a:tabLst>
                <a:tab pos="4084638" algn="l"/>
              </a:tabLst>
            </a:pPr>
            <a:r>
              <a:rPr 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醇与金属</a:t>
            </a:r>
            <a:r>
              <a:rPr lang="en-US" alt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Na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反应的活性大小顺序为：</a:t>
            </a:r>
            <a:endParaRPr lang="zh-CN" altLang="en-US" sz="2400" dirty="0">
              <a:solidFill>
                <a:srgbClr val="000099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ctr" eaLnBrk="0" hangingPunct="0">
              <a:lnSpc>
                <a:spcPct val="100000"/>
              </a:lnSpc>
              <a:buSzTx/>
              <a:buFontTx/>
              <a:buNone/>
              <a:tabLst>
                <a:tab pos="4084638" algn="l"/>
              </a:tabLst>
            </a:pP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水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&gt; 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甲醇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&gt; 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伯醇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&gt; 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仲醇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en-US" altLang="zh-CN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&gt; 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叔醇</a:t>
            </a:r>
            <a:r>
              <a:rPr lang="zh-CN" altLang="en-US" sz="2400" b="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71472" y="911223"/>
            <a:ext cx="3000396" cy="731827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SzTx/>
              <a:buFontTx/>
              <a:buNone/>
            </a:pP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2.</a:t>
            </a:r>
            <a:r>
              <a:rPr lang="zh-CN" altLang="en-US" sz="2400" dirty="0" smtClean="0">
                <a:solidFill>
                  <a:srgbClr val="000099"/>
                </a:solidFill>
                <a:ea typeface="楷体_GB2312" charset="-122"/>
              </a:rPr>
              <a:t>与无机酸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反应</a:t>
            </a:r>
            <a:r>
              <a:rPr lang="zh-CN" altLang="en-US" sz="2400" dirty="0" smtClean="0">
                <a:solidFill>
                  <a:srgbClr val="000099"/>
                </a:solidFill>
                <a:ea typeface="楷体_GB2312" charset="-122"/>
              </a:rPr>
              <a:t> </a:t>
            </a:r>
            <a:endParaRPr lang="zh-CN" altLang="en-US" sz="2400" dirty="0">
              <a:solidFill>
                <a:srgbClr val="000099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932043"/>
              </p:ext>
            </p:extLst>
          </p:nvPr>
        </p:nvGraphicFramePr>
        <p:xfrm>
          <a:off x="727564" y="3167816"/>
          <a:ext cx="7858125" cy="476250"/>
        </p:xfrm>
        <a:graphic>
          <a:graphicData uri="http://schemas.openxmlformats.org/presentationml/2006/ole">
            <p:oleObj spid="_x0000_s35877" r:id="rId10" imgW="3899520" imgH="236160" progId="">
              <p:embed/>
            </p:oleObj>
          </a:graphicData>
        </a:graphic>
      </p:graphicFrame>
      <p:sp>
        <p:nvSpPr>
          <p:cNvPr id="19" name="矩形 10"/>
          <p:cNvSpPr>
            <a:spLocks noChangeArrowheads="1"/>
          </p:cNvSpPr>
          <p:nvPr/>
        </p:nvSpPr>
        <p:spPr bwMode="auto">
          <a:xfrm>
            <a:off x="571472" y="2172017"/>
            <a:ext cx="280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）与氢卤酸反应</a:t>
            </a:r>
          </a:p>
        </p:txBody>
      </p:sp>
      <p:sp>
        <p:nvSpPr>
          <p:cNvPr id="20" name="内容占位符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5143504" y="2447936"/>
          <a:ext cx="3194033" cy="2124072"/>
        </p:xfrm>
        <a:graphic>
          <a:graphicData uri="http://schemas.openxmlformats.org/presentationml/2006/ole">
            <p:oleObj spid="_x0000_s34855" name="Document" r:id="rId10" imgW="1905000" imgH="1266825" progId="">
              <p:embed/>
            </p:oleObj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455059" y="2308237"/>
          <a:ext cx="4402693" cy="2240314"/>
        </p:xfrm>
        <a:graphic>
          <a:graphicData uri="http://schemas.openxmlformats.org/presentationml/2006/ole">
            <p:oleObj spid="_x0000_s34856" name="Document" r:id="rId11" imgW="2714625" imgH="1381125" progId="">
              <p:embed/>
            </p:oleObj>
          </a:graphicData>
        </a:graphic>
      </p:graphicFrame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714348" y="4714884"/>
            <a:ext cx="8072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Tx/>
              <a:buFontTx/>
              <a:buNone/>
            </a:pP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利用卤代烃与卢卡斯试剂反应出现混浊或分层现象的快慢，用于鉴别伯、仲、叔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种醇。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14348" y="1071546"/>
            <a:ext cx="7715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氢卤酸的反应活性顺序为：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HI&gt;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HBr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&gt;</a:t>
            </a:r>
            <a:r>
              <a:rPr lang="en-US" sz="2400" dirty="0" err="1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HCl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</a:t>
            </a:r>
            <a:endParaRPr lang="en-US" altLang="zh-CN" sz="2400" dirty="0" smtClean="0">
              <a:solidFill>
                <a:srgbClr val="0033CC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不同醇的反应活性顺序为：烯丙醇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&gt;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叔醇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&gt;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仲醇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&gt;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伯醇。</a:t>
            </a:r>
            <a:endParaRPr lang="zh-CN" altLang="en-US" sz="2400" dirty="0">
              <a:solidFill>
                <a:srgbClr val="0033CC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357126" y="928670"/>
            <a:ext cx="2286048" cy="846140"/>
          </a:xfrm>
          <a:prstGeom prst="wedgeEllipseCallout">
            <a:avLst>
              <a:gd name="adj1" fmla="val -29269"/>
              <a:gd name="adj2" fmla="val 30028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84966" tIns="42483" rIns="84966" bIns="42483" anchor="ctr"/>
          <a:lstStyle/>
          <a:p>
            <a:pPr algn="ctr" defTabSz="849313"/>
            <a:endParaRPr kumimoji="1" lang="zh-CN" altLang="zh-CN" sz="37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109506" y="1131868"/>
            <a:ext cx="2857520" cy="5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966" tIns="42483" rIns="84966" bIns="42483">
            <a:spAutoFit/>
          </a:bodyPr>
          <a:lstStyle/>
          <a:p>
            <a:pPr algn="ctr" defTabSz="849313"/>
            <a:r>
              <a:rPr kumimoji="1" lang="zh-CN" altLang="en-US" sz="2800" b="1" dirty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课堂互动</a:t>
            </a:r>
            <a:endParaRPr kumimoji="1" lang="zh-CN" altLang="en-US" sz="2800" b="1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00100" y="2071678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你能区分</a:t>
            </a:r>
            <a:r>
              <a:rPr lang="en-US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1-</a:t>
            </a:r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丁醇、</a:t>
            </a:r>
            <a:r>
              <a:rPr lang="en-US" altLang="zh-CN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2-</a:t>
            </a:r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丁醇和</a:t>
            </a:r>
            <a:r>
              <a:rPr lang="en-US" altLang="zh-CN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2-</a:t>
            </a:r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甲基</a:t>
            </a:r>
            <a:r>
              <a:rPr lang="en-US" altLang="zh-CN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-2-</a:t>
            </a:r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丙醇吗？</a:t>
            </a:r>
            <a:endParaRPr lang="zh-CN" altLang="en-US" sz="2400" dirty="0">
              <a:solidFill>
                <a:srgbClr val="000099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" name="内容占位符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111255" y="2143115"/>
          <a:ext cx="3662359" cy="1236595"/>
        </p:xfrm>
        <a:graphic>
          <a:graphicData uri="http://schemas.openxmlformats.org/presentationml/2006/ole">
            <p:oleObj spid="_x0000_s32807" name="Document" r:id="rId10" imgW="2171700" imgH="733425" progId="">
              <p:embed/>
            </p:oleObj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5040345" y="2157403"/>
          <a:ext cx="2357454" cy="1362956"/>
        </p:xfrm>
        <a:graphic>
          <a:graphicData uri="http://schemas.openxmlformats.org/presentationml/2006/ole">
            <p:oleObj spid="_x0000_s32808" name="Document" r:id="rId11" imgW="1333500" imgH="771525" progId="">
              <p:embed/>
            </p:oleObj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71868" y="3714752"/>
            <a:ext cx="417512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lnSpc>
                <a:spcPct val="150000"/>
              </a:lnSpc>
              <a:buFontTx/>
              <a:buNone/>
            </a:pP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三硝酸甘油酯</a:t>
            </a:r>
          </a:p>
          <a:p>
            <a:pPr marL="342900" indent="-342900" algn="ctr">
              <a:lnSpc>
                <a:spcPct val="150000"/>
              </a:lnSpc>
              <a:buFontTx/>
              <a:buNone/>
            </a:pP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（硝化甘油</a:t>
            </a:r>
            <a:r>
              <a:rPr lang="en-US" altLang="zh-CN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,</a:t>
            </a: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心绞痛药）</a:t>
            </a:r>
          </a:p>
        </p:txBody>
      </p:sp>
      <p:sp>
        <p:nvSpPr>
          <p:cNvPr id="15" name="矩形 8"/>
          <p:cNvSpPr>
            <a:spLocks noChangeArrowheads="1"/>
          </p:cNvSpPr>
          <p:nvPr/>
        </p:nvSpPr>
        <p:spPr bwMode="auto">
          <a:xfrm>
            <a:off x="441300" y="1071563"/>
            <a:ext cx="3416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）与含氧无机酸反应</a:t>
            </a:r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71472" y="857232"/>
            <a:ext cx="2286016" cy="731827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SzTx/>
              <a:buFontTx/>
              <a:buNone/>
            </a:pP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3.</a:t>
            </a: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脱水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反应</a:t>
            </a: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928662" y="2071678"/>
          <a:ext cx="6929437" cy="1187450"/>
        </p:xfrm>
        <a:graphic>
          <a:graphicData uri="http://schemas.openxmlformats.org/presentationml/2006/ole">
            <p:oleObj spid="_x0000_s31770" r:id="rId10" imgW="3674880" imgH="631080" progId="">
              <p:embed/>
            </p:oleObj>
          </a:graphicData>
        </a:graphic>
      </p:graphicFrame>
      <p:sp>
        <p:nvSpPr>
          <p:cNvPr id="20" name="矩形 19"/>
          <p:cNvSpPr/>
          <p:nvPr/>
        </p:nvSpPr>
        <p:spPr>
          <a:xfrm>
            <a:off x="642910" y="1714488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（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）分子内脱水</a:t>
            </a:r>
            <a:endParaRPr lang="zh-CN" altLang="en-US" sz="2400" dirty="0"/>
          </a:p>
        </p:txBody>
      </p:sp>
      <p:sp>
        <p:nvSpPr>
          <p:cNvPr id="21" name="内容占位符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714349" y="3648089"/>
            <a:ext cx="2492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）分子间脱水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857224" y="4597413"/>
          <a:ext cx="7572428" cy="709047"/>
        </p:xfrm>
        <a:graphic>
          <a:graphicData uri="http://schemas.openxmlformats.org/presentationml/2006/ole">
            <p:oleObj spid="_x0000_s30759" r:id="rId10" imgW="3815080" imgH="325120" progId="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571604" y="2266269"/>
          <a:ext cx="5214974" cy="989063"/>
        </p:xfrm>
        <a:graphic>
          <a:graphicData uri="http://schemas.openxmlformats.org/presentationml/2006/ole">
            <p:oleObj spid="_x0000_s30760" name="Document" r:id="rId11" imgW="3162300" imgH="600075" progId="">
              <p:embed/>
            </p:oleObj>
          </a:graphicData>
        </a:graphic>
      </p:graphicFrame>
      <p:sp>
        <p:nvSpPr>
          <p:cNvPr id="16" name="矩形 15"/>
          <p:cNvSpPr/>
          <p:nvPr/>
        </p:nvSpPr>
        <p:spPr>
          <a:xfrm>
            <a:off x="500034" y="1467137"/>
            <a:ext cx="818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仲醇、叔醇发生分子内脱水反应遵循札依采夫规则。例如：</a:t>
            </a:r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214250" y="939786"/>
            <a:ext cx="2643206" cy="917578"/>
          </a:xfrm>
          <a:prstGeom prst="wedgeEllipseCallout">
            <a:avLst>
              <a:gd name="adj1" fmla="val -29269"/>
              <a:gd name="adj2" fmla="val 30028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84966" tIns="42483" rIns="84966" bIns="42483" anchor="ctr"/>
          <a:lstStyle/>
          <a:p>
            <a:pPr algn="ctr" defTabSz="849313"/>
            <a:endParaRPr kumimoji="1" lang="zh-CN" altLang="zh-CN" sz="37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09506" y="1142984"/>
            <a:ext cx="2857520" cy="5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966" tIns="42483" rIns="84966" bIns="42483">
            <a:spAutoFit/>
          </a:bodyPr>
          <a:lstStyle/>
          <a:p>
            <a:pPr algn="ctr" defTabSz="849313"/>
            <a:r>
              <a:rPr kumimoji="1" lang="zh-CN" altLang="en-US" sz="2800" b="1" dirty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有机化学与药学</a:t>
            </a:r>
            <a:endParaRPr kumimoji="1" lang="zh-CN" altLang="en-US" sz="2800" b="1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2225" name="Object 1"/>
          <p:cNvGraphicFramePr>
            <a:graphicFrameLocks noChangeAspect="1"/>
          </p:cNvGraphicFramePr>
          <p:nvPr/>
        </p:nvGraphicFramePr>
        <p:xfrm>
          <a:off x="161894" y="2285992"/>
          <a:ext cx="8839262" cy="1428760"/>
        </p:xfrm>
        <a:graphic>
          <a:graphicData uri="http://schemas.openxmlformats.org/presentationml/2006/ole">
            <p:oleObj spid="_x0000_s52244" r:id="rId10" imgW="5221080" imgH="845640" progId="">
              <p:embed/>
            </p:oleObj>
          </a:graphicData>
        </a:graphic>
      </p:graphicFrame>
      <p:sp>
        <p:nvSpPr>
          <p:cNvPr id="16" name="矩形 15"/>
          <p:cNvSpPr/>
          <p:nvPr/>
        </p:nvSpPr>
        <p:spPr>
          <a:xfrm>
            <a:off x="785786" y="3929066"/>
            <a:ext cx="7215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甘露醇                                                   柳胺酚</a:t>
            </a:r>
            <a:endParaRPr lang="en-US" altLang="zh-CN" sz="2400" dirty="0" smtClean="0">
              <a:solidFill>
                <a:srgbClr val="0033CC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（利尿药）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             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（利胆药）</a:t>
            </a:r>
            <a:endParaRPr lang="zh-CN" altLang="en-US" sz="2400" dirty="0">
              <a:solidFill>
                <a:srgbClr val="0033CC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71472" y="857232"/>
            <a:ext cx="2286016" cy="731827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00000"/>
              </a:lnSpc>
              <a:buSzTx/>
              <a:buFontTx/>
              <a:buNone/>
            </a:pP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4.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氧化反应</a:t>
            </a:r>
          </a:p>
        </p:txBody>
      </p:sp>
      <p:sp>
        <p:nvSpPr>
          <p:cNvPr id="18" name="矩形 9"/>
          <p:cNvSpPr>
            <a:spLocks noChangeArrowheads="1"/>
          </p:cNvSpPr>
          <p:nvPr/>
        </p:nvSpPr>
        <p:spPr bwMode="auto">
          <a:xfrm>
            <a:off x="785786" y="1857364"/>
            <a:ext cx="7358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（</a:t>
            </a:r>
            <a:r>
              <a:rPr lang="en-US" altLang="zh-CN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）加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氧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伯、仲醇被氧化成羧酸、酮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)</a:t>
            </a:r>
            <a:endParaRPr lang="zh-CN" altLang="en-US" sz="2400" dirty="0" smtClean="0">
              <a:solidFill>
                <a:srgbClr val="000099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142976" y="2571744"/>
          <a:ext cx="6920774" cy="857256"/>
        </p:xfrm>
        <a:graphic>
          <a:graphicData uri="http://schemas.openxmlformats.org/presentationml/2006/ole">
            <p:oleObj spid="_x0000_s29734" r:id="rId10" imgW="3720600" imgH="458280" progId="">
              <p:embed/>
            </p:oleObj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142976" y="3643314"/>
          <a:ext cx="4643470" cy="1329926"/>
        </p:xfrm>
        <a:graphic>
          <a:graphicData uri="http://schemas.openxmlformats.org/presentationml/2006/ole">
            <p:oleObj spid="_x0000_s29735" r:id="rId11" imgW="2633760" imgH="750240" progId="">
              <p:embed/>
            </p:oleObj>
          </a:graphicData>
        </a:graphic>
      </p:graphicFrame>
      <p:sp>
        <p:nvSpPr>
          <p:cNvPr id="23" name="矩形 10"/>
          <p:cNvSpPr>
            <a:spLocks noChangeArrowheads="1"/>
          </p:cNvSpPr>
          <p:nvPr/>
        </p:nvSpPr>
        <p:spPr bwMode="auto">
          <a:xfrm>
            <a:off x="1285852" y="5072074"/>
            <a:ext cx="29113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无</a:t>
            </a:r>
            <a:r>
              <a:rPr lang="en-US" altLang="zh-CN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α-</a:t>
            </a:r>
            <a:r>
              <a:rPr lang="en-US" altLang="zh-CN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H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的</a:t>
            </a:r>
            <a:r>
              <a:rPr lang="zh-CN" altLang="en-US" sz="2400" dirty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叔醇不氧化</a:t>
            </a:r>
          </a:p>
        </p:txBody>
      </p:sp>
      <p:sp>
        <p:nvSpPr>
          <p:cNvPr id="24" name="内容占位符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357126" y="928670"/>
            <a:ext cx="2286048" cy="846140"/>
          </a:xfrm>
          <a:prstGeom prst="wedgeEllipseCallout">
            <a:avLst>
              <a:gd name="adj1" fmla="val -29269"/>
              <a:gd name="adj2" fmla="val 30028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lIns="84966" tIns="42483" rIns="84966" bIns="42483" anchor="ctr"/>
          <a:lstStyle/>
          <a:p>
            <a:pPr algn="ctr" defTabSz="849313"/>
            <a:endParaRPr kumimoji="1" lang="zh-CN" altLang="zh-CN" sz="37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109506" y="1131868"/>
            <a:ext cx="2857520" cy="51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966" tIns="42483" rIns="84966" bIns="42483">
            <a:spAutoFit/>
          </a:bodyPr>
          <a:lstStyle/>
          <a:p>
            <a:pPr algn="ctr" defTabSz="849313"/>
            <a:r>
              <a:rPr kumimoji="1" lang="zh-CN" altLang="en-US" sz="2800" b="1" dirty="0" smtClean="0">
                <a:solidFill>
                  <a:srgbClr val="FFFF00"/>
                </a:solidFill>
                <a:latin typeface="华文行楷" pitchFamily="2" charset="-122"/>
                <a:ea typeface="华文行楷" pitchFamily="2" charset="-122"/>
              </a:rPr>
              <a:t>课堂互动</a:t>
            </a:r>
            <a:endParaRPr kumimoji="1" lang="zh-CN" altLang="en-US" sz="2800" b="1" dirty="0">
              <a:solidFill>
                <a:srgbClr val="FFFF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403350" y="2943225"/>
            <a:ext cx="6264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buSzTx/>
              <a:buFontTx/>
              <a:buNone/>
            </a:pPr>
            <a:r>
              <a:rPr kumimoji="0" lang="zh-CN" altLang="en-US" sz="2400" dirty="0" smtClean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甘油</a:t>
            </a:r>
            <a:r>
              <a:rPr kumimoji="0" lang="zh-CN" altLang="en-US" sz="24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与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Cu</a:t>
            </a:r>
            <a:r>
              <a:rPr kumimoji="0" lang="zh-CN" altLang="en-US" sz="24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24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OH</a:t>
            </a:r>
            <a:r>
              <a:rPr kumimoji="0" lang="zh-CN" altLang="en-US" sz="24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kumimoji="0" lang="en-US" altLang="zh-CN" sz="2400" baseline="-25000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2400" dirty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显深蓝色</a:t>
            </a:r>
          </a:p>
        </p:txBody>
      </p:sp>
      <p:sp>
        <p:nvSpPr>
          <p:cNvPr id="16" name="矩形 15"/>
          <p:cNvSpPr/>
          <p:nvPr/>
        </p:nvSpPr>
        <p:spPr>
          <a:xfrm>
            <a:off x="1541218" y="2079668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99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如何区分乙醇和甘油？</a:t>
            </a:r>
            <a:endParaRPr lang="zh-CN" altLang="en-US" sz="2400" dirty="0">
              <a:solidFill>
                <a:srgbClr val="000099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7" name="内容占位符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17" name="图片 16" descr="chu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3262" y="929792"/>
            <a:ext cx="4572638" cy="3429479"/>
          </a:xfrm>
          <a:prstGeom prst="rect">
            <a:avLst/>
          </a:prstGeom>
        </p:spPr>
      </p:pic>
      <p:sp>
        <p:nvSpPr>
          <p:cNvPr id="18" name="内容占位符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19"/>
          <p:cNvGrpSpPr>
            <a:grpSpLocks/>
          </p:cNvGrpSpPr>
          <p:nvPr/>
        </p:nvGrpSpPr>
        <p:grpSpPr bwMode="auto">
          <a:xfrm>
            <a:off x="642910" y="1357327"/>
            <a:ext cx="4000528" cy="4643441"/>
            <a:chOff x="288" y="859"/>
            <a:chExt cx="2274" cy="2925"/>
          </a:xfrm>
        </p:grpSpPr>
        <p:sp>
          <p:nvSpPr>
            <p:cNvPr id="32" name="AutoShape 3"/>
            <p:cNvSpPr>
              <a:spLocks noChangeArrowheads="1"/>
            </p:cNvSpPr>
            <p:nvPr/>
          </p:nvSpPr>
          <p:spPr bwMode="gray">
            <a:xfrm>
              <a:off x="288" y="1054"/>
              <a:ext cx="2274" cy="2730"/>
            </a:xfrm>
            <a:prstGeom prst="roundRect">
              <a:avLst>
                <a:gd name="adj" fmla="val 6903"/>
              </a:avLst>
            </a:prstGeom>
            <a:solidFill>
              <a:schemeClr val="bg1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400"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</p:txBody>
        </p:sp>
        <p:grpSp>
          <p:nvGrpSpPr>
            <p:cNvPr id="33" name="Group 4"/>
            <p:cNvGrpSpPr>
              <a:grpSpLocks/>
            </p:cNvGrpSpPr>
            <p:nvPr/>
          </p:nvGrpSpPr>
          <p:grpSpPr bwMode="auto">
            <a:xfrm>
              <a:off x="428" y="859"/>
              <a:ext cx="1976" cy="438"/>
              <a:chOff x="600" y="876"/>
              <a:chExt cx="1976" cy="438"/>
            </a:xfrm>
          </p:grpSpPr>
          <p:sp>
            <p:nvSpPr>
              <p:cNvPr id="36" name="AutoShape 5"/>
              <p:cNvSpPr>
                <a:spLocks noChangeArrowheads="1"/>
              </p:cNvSpPr>
              <p:nvPr/>
            </p:nvSpPr>
            <p:spPr bwMode="gray">
              <a:xfrm>
                <a:off x="600" y="937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  <p:sp>
            <p:nvSpPr>
              <p:cNvPr id="37" name="AutoShape 6"/>
              <p:cNvSpPr>
                <a:spLocks noChangeArrowheads="1"/>
              </p:cNvSpPr>
              <p:nvPr/>
            </p:nvSpPr>
            <p:spPr bwMode="gray">
              <a:xfrm>
                <a:off x="600" y="876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  <p:sp>
            <p:nvSpPr>
              <p:cNvPr id="38" name="Oval 7"/>
              <p:cNvSpPr>
                <a:spLocks noChangeArrowheads="1"/>
              </p:cNvSpPr>
              <p:nvPr/>
            </p:nvSpPr>
            <p:spPr bwMode="gray">
              <a:xfrm rot="-2566439">
                <a:off x="616" y="981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</p:grpSp>
        <p:sp>
          <p:nvSpPr>
            <p:cNvPr id="34" name="Rectangle 8"/>
            <p:cNvSpPr>
              <a:spLocks noChangeArrowheads="1"/>
            </p:cNvSpPr>
            <p:nvPr/>
          </p:nvSpPr>
          <p:spPr bwMode="gray">
            <a:xfrm>
              <a:off x="708" y="902"/>
              <a:ext cx="1392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>
                  <a:solidFill>
                    <a:schemeClr val="bg1"/>
                  </a:solidFill>
                  <a:latin typeface="Verdana" pitchFamily="34" charset="0"/>
                  <a:ea typeface="黑体" pitchFamily="49" charset="-122"/>
                </a:rPr>
                <a:t>定义</a:t>
              </a: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329" y="1363"/>
              <a:ext cx="2193" cy="2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2400" dirty="0" smtClean="0"/>
                <a:t>   </a:t>
              </a: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分子中醇羟基与脂肪烃、脂环烃、芳香烃侧链的碳原子相连的化合物，称为醇。</a:t>
              </a:r>
              <a:endPara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分子中酚羟基官能团直接与芳环碳原子相连的化合物，称为酚。</a:t>
              </a:r>
              <a:endPara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  <a:p>
              <a:pPr>
                <a:lnSpc>
                  <a:spcPct val="125000"/>
                </a:lnSpc>
              </a:pP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分子中由氧原子连接两个烃基而成的化合物，称为醚。</a:t>
              </a:r>
            </a:p>
          </p:txBody>
        </p:sp>
      </p:grpSp>
      <p:grpSp>
        <p:nvGrpSpPr>
          <p:cNvPr id="45" name="Group 11"/>
          <p:cNvGrpSpPr>
            <a:grpSpLocks/>
          </p:cNvGrpSpPr>
          <p:nvPr/>
        </p:nvGrpSpPr>
        <p:grpSpPr bwMode="auto">
          <a:xfrm>
            <a:off x="5057689" y="3357562"/>
            <a:ext cx="3586277" cy="2643206"/>
            <a:chOff x="2683" y="2215"/>
            <a:chExt cx="2357" cy="2295"/>
          </a:xfrm>
        </p:grpSpPr>
        <p:sp>
          <p:nvSpPr>
            <p:cNvPr id="46" name="AutoShape 12"/>
            <p:cNvSpPr>
              <a:spLocks noChangeArrowheads="1"/>
            </p:cNvSpPr>
            <p:nvPr/>
          </p:nvSpPr>
          <p:spPr bwMode="gray">
            <a:xfrm>
              <a:off x="2683" y="2410"/>
              <a:ext cx="2274" cy="2100"/>
            </a:xfrm>
            <a:prstGeom prst="roundRect">
              <a:avLst>
                <a:gd name="adj" fmla="val 6903"/>
              </a:avLst>
            </a:prstGeom>
            <a:solidFill>
              <a:schemeClr val="bg1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400"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</p:txBody>
        </p:sp>
        <p:grpSp>
          <p:nvGrpSpPr>
            <p:cNvPr id="47" name="Group 13"/>
            <p:cNvGrpSpPr>
              <a:grpSpLocks/>
            </p:cNvGrpSpPr>
            <p:nvPr/>
          </p:nvGrpSpPr>
          <p:grpSpPr bwMode="auto">
            <a:xfrm>
              <a:off x="2823" y="2215"/>
              <a:ext cx="1976" cy="429"/>
              <a:chOff x="3095" y="882"/>
              <a:chExt cx="1976" cy="429"/>
            </a:xfrm>
          </p:grpSpPr>
          <p:sp>
            <p:nvSpPr>
              <p:cNvPr id="50" name="AutoShape 14"/>
              <p:cNvSpPr>
                <a:spLocks noChangeArrowheads="1"/>
              </p:cNvSpPr>
              <p:nvPr/>
            </p:nvSpPr>
            <p:spPr bwMode="gray"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  <p:sp>
            <p:nvSpPr>
              <p:cNvPr id="51" name="AutoShape 15"/>
              <p:cNvSpPr>
                <a:spLocks noChangeArrowheads="1"/>
              </p:cNvSpPr>
              <p:nvPr/>
            </p:nvSpPr>
            <p:spPr bwMode="gray">
              <a:xfrm>
                <a:off x="3095" y="882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100000">
                    <a:srgbClr val="0000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  <p:sp>
            <p:nvSpPr>
              <p:cNvPr id="52" name="Oval 16"/>
              <p:cNvSpPr>
                <a:spLocks noChangeArrowheads="1"/>
              </p:cNvSpPr>
              <p:nvPr/>
            </p:nvSpPr>
            <p:spPr bwMode="gray"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itchFamily="18" charset="0"/>
                  <a:ea typeface="宋体" pitchFamily="2" charset="-122"/>
                  <a:cs typeface="Times New Roman" pitchFamily="18" charset="0"/>
                </a:endParaRPr>
              </a:p>
            </p:txBody>
          </p:sp>
        </p:grpSp>
        <p:sp>
          <p:nvSpPr>
            <p:cNvPr id="48" name="Rectangle 17"/>
            <p:cNvSpPr>
              <a:spLocks noChangeArrowheads="1"/>
            </p:cNvSpPr>
            <p:nvPr/>
          </p:nvSpPr>
          <p:spPr bwMode="gray">
            <a:xfrm>
              <a:off x="3043" y="2260"/>
              <a:ext cx="15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 dirty="0" smtClean="0">
                  <a:solidFill>
                    <a:schemeClr val="bg1"/>
                  </a:solidFill>
                  <a:latin typeface="Verdana" pitchFamily="34" charset="0"/>
                  <a:ea typeface="黑体" pitchFamily="49" charset="-122"/>
                </a:rPr>
                <a:t>通式</a:t>
              </a:r>
              <a:endParaRPr lang="zh-CN" altLang="en-US" sz="2800" b="1" dirty="0">
                <a:solidFill>
                  <a:schemeClr val="bg1"/>
                </a:solidFill>
                <a:latin typeface="Verdana" pitchFamily="34" charset="0"/>
                <a:ea typeface="黑体" pitchFamily="49" charset="-122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2744" y="2831"/>
              <a:ext cx="2296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R</a:t>
              </a:r>
              <a:r>
                <a:rPr lang="en-US" altLang="zh-CN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―OH</a:t>
              </a: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（醇）</a:t>
              </a:r>
              <a:endPara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en-US" sz="2400" dirty="0" err="1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Ar</a:t>
              </a:r>
              <a:r>
                <a:rPr lang="en-US" altLang="zh-CN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―OH</a:t>
              </a: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（酚）</a:t>
              </a:r>
              <a:endParaRPr lang="en-US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R—</a:t>
              </a:r>
              <a:r>
                <a:rPr lang="en-US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O</a:t>
              </a:r>
              <a:r>
                <a:rPr lang="en-US" altLang="zh-CN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—R</a:t>
              </a:r>
              <a:r>
                <a:rPr lang="zh-CN" altLang="en-US" sz="2400" dirty="0" smtClean="0">
                  <a:solidFill>
                    <a:srgbClr val="0033CC"/>
                  </a:solidFill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’（醚）</a:t>
              </a:r>
              <a:endParaRPr kumimoji="1" lang="zh-CN" altLang="en-US" sz="2400" dirty="0">
                <a:solidFill>
                  <a:srgbClr val="0000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endParaRPr>
            </a:p>
          </p:txBody>
        </p:sp>
      </p:grpSp>
      <p:sp>
        <p:nvSpPr>
          <p:cNvPr id="53" name="AutoShape 21"/>
          <p:cNvSpPr>
            <a:spLocks noChangeArrowheads="1"/>
          </p:cNvSpPr>
          <p:nvPr/>
        </p:nvSpPr>
        <p:spPr bwMode="gray">
          <a:xfrm>
            <a:off x="5000628" y="1643050"/>
            <a:ext cx="3500462" cy="1490663"/>
          </a:xfrm>
          <a:prstGeom prst="roundRect">
            <a:avLst>
              <a:gd name="adj" fmla="val 6903"/>
            </a:avLst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gray">
          <a:xfrm>
            <a:off x="5302514" y="1347763"/>
            <a:ext cx="2917586" cy="6048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4948240" y="2000240"/>
            <a:ext cx="3500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―OH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（醇羟基、酚羟基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</a:t>
            </a:r>
            <a:r>
              <a:rPr lang="en-US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O</a:t>
            </a:r>
            <a:r>
              <a:rPr lang="en-US" altLang="zh-CN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</a:t>
            </a:r>
            <a:r>
              <a:rPr lang="en-US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（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醚键）</a:t>
            </a:r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gray">
          <a:xfrm>
            <a:off x="5643570" y="1428736"/>
            <a:ext cx="205429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 smtClean="0">
                <a:solidFill>
                  <a:schemeClr val="bg1"/>
                </a:solidFill>
                <a:latin typeface="Verdana" pitchFamily="34" charset="0"/>
                <a:ea typeface="黑体" pitchFamily="49" charset="-122"/>
              </a:rPr>
              <a:t>官能团</a:t>
            </a:r>
            <a:endParaRPr lang="zh-CN" altLang="en-US" sz="2800" b="1" dirty="0">
              <a:solidFill>
                <a:schemeClr val="bg1"/>
              </a:solidFill>
              <a:latin typeface="Verdana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595496" y="5715016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zh-CN" altLang="en-US" sz="2400" b="1" dirty="0" smtClean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</a:rPr>
              <a:t>乙醇分子的结构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775" y="1355168"/>
            <a:ext cx="4968875" cy="38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内容占位符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/>
          <p:cNvSpPr>
            <a:spLocks noGrp="1" noChangeArrowheads="1"/>
          </p:cNvSpPr>
          <p:nvPr>
            <p:ph type="title"/>
          </p:nvPr>
        </p:nvSpPr>
        <p:spPr>
          <a:xfrm>
            <a:off x="534993" y="785794"/>
            <a:ext cx="5394329" cy="563563"/>
          </a:xfrm>
        </p:spPr>
        <p:txBody>
          <a:bodyPr>
            <a:noAutofit/>
          </a:bodyPr>
          <a:lstStyle/>
          <a:p>
            <a:r>
              <a:rPr kumimoji="1" lang="zh-CN" altLang="en-US" sz="2800" dirty="0" smtClean="0">
                <a:solidFill>
                  <a:srgbClr val="000066"/>
                </a:solidFill>
                <a:latin typeface=""/>
                <a:ea typeface="隶书" pitchFamily="49" charset="-122"/>
                <a:cs typeface="+mn-cs"/>
              </a:rPr>
              <a:t>一、醇的构造，分类和命名</a:t>
            </a:r>
          </a:p>
        </p:txBody>
      </p:sp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</a:t>
            </a:r>
          </a:p>
        </p:txBody>
      </p:sp>
      <p:sp>
        <p:nvSpPr>
          <p:cNvPr id="13" name="Text Box 98"/>
          <p:cNvSpPr txBox="1">
            <a:spLocks noChangeArrowheads="1"/>
          </p:cNvSpPr>
          <p:nvPr/>
        </p:nvSpPr>
        <p:spPr bwMode="auto">
          <a:xfrm>
            <a:off x="4427230" y="2086480"/>
            <a:ext cx="647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球棍</a:t>
            </a:r>
            <a:r>
              <a:rPr lang="en-US" sz="2400" b="1" dirty="0" err="1">
                <a:latin typeface="楷体_GB2312" pitchFamily="49" charset="-122"/>
                <a:ea typeface="楷体_GB2312" pitchFamily="49" charset="-122"/>
              </a:rPr>
              <a:t>模型</a:t>
            </a:r>
            <a:endParaRPr 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5" name="Picture 18" descr="乙醇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58761" y="1434858"/>
            <a:ext cx="3314796" cy="243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甲醇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44" y="3151243"/>
            <a:ext cx="3859766" cy="2894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13" grpId="0" autoUpdateAnimBg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57158" y="1467137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根据分子中所含羟基的数目，可将醇分为一元醇、二元醇和多元醇。</a:t>
            </a:r>
            <a:endParaRPr lang="zh-CN" altLang="en-US" sz="2400" dirty="0">
              <a:solidFill>
                <a:srgbClr val="0033CC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44033" name="Object 8"/>
          <p:cNvGraphicFramePr>
            <a:graphicFrameLocks noChangeAspect="1"/>
          </p:cNvGraphicFramePr>
          <p:nvPr/>
        </p:nvGraphicFramePr>
        <p:xfrm>
          <a:off x="785786" y="2638726"/>
          <a:ext cx="7286625" cy="900113"/>
        </p:xfrm>
        <a:graphic>
          <a:graphicData uri="http://schemas.openxmlformats.org/presentationml/2006/ole">
            <p:oleObj spid="_x0000_s44069" r:id="rId10" imgW="4098240" imgH="503640" progId="">
              <p:embed/>
            </p:oleObj>
          </a:graphicData>
        </a:graphic>
      </p:graphicFrame>
      <p:sp>
        <p:nvSpPr>
          <p:cNvPr id="19" name="矩形 18"/>
          <p:cNvSpPr/>
          <p:nvPr/>
        </p:nvSpPr>
        <p:spPr>
          <a:xfrm>
            <a:off x="714348" y="3610277"/>
            <a:ext cx="5715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33CC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一元醇                                            多元醇</a:t>
            </a:r>
          </a:p>
        </p:txBody>
      </p:sp>
      <p:sp>
        <p:nvSpPr>
          <p:cNvPr id="20" name="矩形 19"/>
          <p:cNvSpPr/>
          <p:nvPr/>
        </p:nvSpPr>
        <p:spPr>
          <a:xfrm>
            <a:off x="571472" y="4127849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2.</a:t>
            </a:r>
            <a:r>
              <a:rPr lang="zh-CN" altLang="en-US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根据与羟基相连烃基的不同，可将醇分为脂肪醇、脂环醇和芳香醇。</a:t>
            </a:r>
            <a:endParaRPr lang="zh-CN" altLang="en-US" sz="2400" dirty="0">
              <a:solidFill>
                <a:srgbClr val="0033CC"/>
              </a:solidFill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44034" name="Object 9"/>
          <p:cNvGraphicFramePr>
            <a:graphicFrameLocks noChangeAspect="1"/>
          </p:cNvGraphicFramePr>
          <p:nvPr/>
        </p:nvGraphicFramePr>
        <p:xfrm>
          <a:off x="142844" y="5143512"/>
          <a:ext cx="8858280" cy="733563"/>
        </p:xfrm>
        <a:graphic>
          <a:graphicData uri="http://schemas.openxmlformats.org/presentationml/2006/ole">
            <p:oleObj spid="_x0000_s44070" r:id="rId11" imgW="4790440" imgH="396240" progId="">
              <p:embed/>
            </p:oleObj>
          </a:graphicData>
        </a:graphic>
      </p:graphicFrame>
      <p:sp>
        <p:nvSpPr>
          <p:cNvPr id="22" name="矩形 21"/>
          <p:cNvSpPr/>
          <p:nvPr/>
        </p:nvSpPr>
        <p:spPr>
          <a:xfrm>
            <a:off x="1285852" y="5967731"/>
            <a:ext cx="7263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脂肪醇                   脂环醇        芳香醇 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gray">
          <a:xfrm rot="10800000">
            <a:off x="381012" y="841361"/>
            <a:ext cx="3440113" cy="658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 sz="2400"/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373075" y="958836"/>
            <a:ext cx="5832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ea typeface="黑体" pitchFamily="2" charset="-122"/>
              </a:rPr>
              <a:t>（一）</a:t>
            </a:r>
            <a:r>
              <a:rPr lang="zh-CN" altLang="en-US" sz="2400" dirty="0" smtClean="0"/>
              <a:t>醇的分类 </a:t>
            </a:r>
            <a:endParaRPr lang="zh-CN" altLang="en-US" sz="2400" dirty="0"/>
          </a:p>
        </p:txBody>
      </p:sp>
      <p:sp>
        <p:nvSpPr>
          <p:cNvPr id="26" name="内容占位符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后退">
            <a:hlinkClick r:id="" action="ppaction://hlinkshowjump?jump=lastslideviewed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6144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6144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第六章  醇 酚 醚</a:t>
            </a:r>
          </a:p>
        </p:txBody>
      </p:sp>
      <p:sp>
        <p:nvSpPr>
          <p:cNvPr id="12" name="矩形 11"/>
          <p:cNvSpPr/>
          <p:nvPr/>
        </p:nvSpPr>
        <p:spPr>
          <a:xfrm>
            <a:off x="428596" y="1000108"/>
            <a:ext cx="8501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3.</a:t>
            </a:r>
            <a:r>
              <a:rPr lang="zh-CN" altLang="en-US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根据与羟基相连碳原子的类型，可将醇分为伯、仲、叔醇。</a:t>
            </a:r>
            <a:endParaRPr lang="zh-CN" altLang="en-US" sz="2400" dirty="0">
              <a:solidFill>
                <a:srgbClr val="0033CC"/>
              </a:solidFill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43009" name="Object 14"/>
          <p:cNvGraphicFramePr>
            <a:graphicFrameLocks noChangeAspect="1"/>
          </p:cNvGraphicFramePr>
          <p:nvPr/>
        </p:nvGraphicFramePr>
        <p:xfrm>
          <a:off x="857224" y="1714488"/>
          <a:ext cx="7760410" cy="928694"/>
        </p:xfrm>
        <a:graphic>
          <a:graphicData uri="http://schemas.openxmlformats.org/presentationml/2006/ole">
            <p:oleObj spid="_x0000_s43047" name="Document" r:id="rId10" imgW="3895725" imgH="466725" progId="">
              <p:embed/>
            </p:oleObj>
          </a:graphicData>
        </a:graphic>
      </p:graphicFrame>
      <p:sp>
        <p:nvSpPr>
          <p:cNvPr id="14" name="矩形 13"/>
          <p:cNvSpPr/>
          <p:nvPr/>
        </p:nvSpPr>
        <p:spPr>
          <a:xfrm>
            <a:off x="1643042" y="2610145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伯醇              仲醇                叔醇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gray">
          <a:xfrm rot="10800000">
            <a:off x="500034" y="3143248"/>
            <a:ext cx="3440113" cy="658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endParaRPr lang="zh-CN" altLang="en-US" sz="2400"/>
          </a:p>
        </p:txBody>
      </p:sp>
      <p:sp>
        <p:nvSpPr>
          <p:cNvPr id="16" name="矩形 15"/>
          <p:cNvSpPr/>
          <p:nvPr/>
        </p:nvSpPr>
        <p:spPr>
          <a:xfrm>
            <a:off x="420602" y="3253087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>
                <a:ea typeface="黑体" pitchFamily="2" charset="-122"/>
              </a:rPr>
              <a:t>（二）</a:t>
            </a:r>
            <a:r>
              <a:rPr lang="zh-CN" altLang="en-US" sz="2400" dirty="0" smtClean="0"/>
              <a:t>醇的命名 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642910" y="3929066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1.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普通命名法</a:t>
            </a:r>
          </a:p>
        </p:txBody>
      </p:sp>
      <p:sp>
        <p:nvSpPr>
          <p:cNvPr id="18" name="矩形 17"/>
          <p:cNvSpPr/>
          <p:nvPr/>
        </p:nvSpPr>
        <p:spPr>
          <a:xfrm>
            <a:off x="642910" y="4500570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根据烃基名称来命名，称为某醇。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714348" y="5143512"/>
          <a:ext cx="7929618" cy="779111"/>
        </p:xfrm>
        <a:graphic>
          <a:graphicData uri="http://schemas.openxmlformats.org/presentationml/2006/ole">
            <p:oleObj spid="_x0000_s43048" r:id="rId11" imgW="5154120" imgH="509400" progId="">
              <p:embed/>
            </p:oleObj>
          </a:graphicData>
        </a:graphic>
      </p:graphicFrame>
      <p:sp>
        <p:nvSpPr>
          <p:cNvPr id="21" name="矩形 20"/>
          <p:cNvSpPr/>
          <p:nvPr/>
        </p:nvSpPr>
        <p:spPr>
          <a:xfrm>
            <a:off x="928662" y="5967731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乙醇</a:t>
            </a:r>
            <a:r>
              <a:rPr lang="en-US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异丙醇</a:t>
            </a:r>
            <a:r>
              <a:rPr lang="en-US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环己醇</a:t>
            </a:r>
            <a:r>
              <a:rPr lang="en-US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      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苯甲醇</a:t>
            </a:r>
            <a:r>
              <a:rPr lang="en-US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苄醇</a:t>
            </a:r>
            <a:r>
              <a:rPr lang="en-US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)</a:t>
            </a:r>
            <a:endParaRPr lang="zh-CN" altLang="en-US" sz="2400" dirty="0" smtClean="0">
              <a:solidFill>
                <a:srgbClr val="000099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2" name="内容占位符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下边框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" y="5730696"/>
            <a:ext cx="9157681" cy="119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 descr="后退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365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目录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6814" y="6337300"/>
            <a:ext cx="1039813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上一页">
            <a:hlinkClick r:id="" action="ppaction://hlinkshowjump?jump=previousslide" highlightClick="1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6596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 descr="退出">
            <a:hlinkClick r:id="" action="ppaction://hlinkshowjump?jump=endshow" highlightClick="1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0760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7" descr="下一页">
            <a:hlinkClick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46088" y="6361440"/>
            <a:ext cx="1039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8" descr="主页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4762" y="6337300"/>
            <a:ext cx="1041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药用基础化学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(</a:t>
            </a:r>
            <a:r>
              <a:rPr lang="zh-CN" altLang="en-US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下册</a:t>
            </a:r>
            <a:r>
              <a:rPr lang="en-US" altLang="zh-CN" sz="4000" dirty="0" smtClean="0">
                <a:solidFill>
                  <a:schemeClr val="bg1"/>
                </a:solidFill>
                <a:latin typeface="隶书" pitchFamily="49" charset="-122"/>
                <a:ea typeface="隶书" pitchFamily="49" charset="-122"/>
              </a:rPr>
              <a:t>)</a:t>
            </a:r>
            <a:endParaRPr lang="zh-CN" altLang="en-US" sz="4000" dirty="0">
              <a:solidFill>
                <a:schemeClr val="bg1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71472" y="928670"/>
            <a:ext cx="2185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33CC"/>
                </a:solidFill>
                <a:latin typeface="宋体" pitchFamily="2" charset="-122"/>
                <a:ea typeface="宋体" pitchFamily="2" charset="-122"/>
              </a:rPr>
              <a:t>2. </a:t>
            </a:r>
            <a:r>
              <a:rPr lang="zh-CN" altLang="en-US" sz="2400" dirty="0" smtClean="0">
                <a:solidFill>
                  <a:srgbClr val="000099"/>
                </a:solidFill>
                <a:latin typeface="宋体" pitchFamily="2" charset="-122"/>
                <a:ea typeface="宋体" pitchFamily="2" charset="-122"/>
              </a:rPr>
              <a:t>系统命名法</a:t>
            </a:r>
          </a:p>
        </p:txBody>
      </p: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274637" y="1547799"/>
            <a:ext cx="8754906" cy="800099"/>
            <a:chOff x="335" y="1253"/>
            <a:chExt cx="4702" cy="504"/>
          </a:xfrm>
        </p:grpSpPr>
        <p:sp>
          <p:nvSpPr>
            <p:cNvPr id="19" name="AutoShape 11"/>
            <p:cNvSpPr>
              <a:spLocks noChangeArrowheads="1"/>
            </p:cNvSpPr>
            <p:nvPr/>
          </p:nvSpPr>
          <p:spPr bwMode="gray">
            <a:xfrm>
              <a:off x="1564" y="1263"/>
              <a:ext cx="3473" cy="433"/>
            </a:xfrm>
            <a:prstGeom prst="roundRect">
              <a:avLst>
                <a:gd name="adj" fmla="val 11505"/>
              </a:avLst>
            </a:prstGeom>
            <a:solidFill>
              <a:schemeClr val="accent2">
                <a:alpha val="50195"/>
              </a:schemeClr>
            </a:solidFill>
            <a:ln w="6350" algn="ctr">
              <a:noFill/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 sz="2000">
                <a:cs typeface="Arial" charset="0"/>
              </a:endParaRPr>
            </a:p>
          </p:txBody>
        </p:sp>
        <p:grpSp>
          <p:nvGrpSpPr>
            <p:cNvPr id="20" name="Group 12"/>
            <p:cNvGrpSpPr>
              <a:grpSpLocks/>
            </p:cNvGrpSpPr>
            <p:nvPr/>
          </p:nvGrpSpPr>
          <p:grpSpPr bwMode="auto">
            <a:xfrm>
              <a:off x="335" y="1253"/>
              <a:ext cx="1416" cy="433"/>
              <a:chOff x="378" y="1065"/>
              <a:chExt cx="1536" cy="433"/>
            </a:xfrm>
          </p:grpSpPr>
          <p:sp>
            <p:nvSpPr>
              <p:cNvPr id="23" name="AutoShape 13"/>
              <p:cNvSpPr>
                <a:spLocks noChangeArrowheads="1"/>
              </p:cNvSpPr>
              <p:nvPr/>
            </p:nvSpPr>
            <p:spPr bwMode="gray">
              <a:xfrm>
                <a:off x="1710" y="1152"/>
                <a:ext cx="204" cy="240"/>
              </a:xfrm>
              <a:prstGeom prst="rightArrow">
                <a:avLst>
                  <a:gd name="adj1" fmla="val 50000"/>
                  <a:gd name="adj2" fmla="val 59422"/>
                </a:avLst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01010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000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24" name="Freeform 14"/>
              <p:cNvSpPr>
                <a:spLocks/>
              </p:cNvSpPr>
              <p:nvPr/>
            </p:nvSpPr>
            <p:spPr bwMode="gray">
              <a:xfrm>
                <a:off x="378" y="1065"/>
                <a:ext cx="1306" cy="433"/>
              </a:xfrm>
              <a:custGeom>
                <a:avLst/>
                <a:gdLst>
                  <a:gd name="T0" fmla="*/ 83 w 1071"/>
                  <a:gd name="T1" fmla="*/ 0 h 307"/>
                  <a:gd name="T2" fmla="*/ 1069 w 1071"/>
                  <a:gd name="T3" fmla="*/ 0 h 307"/>
                  <a:gd name="T4" fmla="*/ 1069 w 1071"/>
                  <a:gd name="T5" fmla="*/ 198 h 307"/>
                  <a:gd name="T6" fmla="*/ 1055 w 1071"/>
                  <a:gd name="T7" fmla="*/ 270 h 307"/>
                  <a:gd name="T8" fmla="*/ 987 w 1071"/>
                  <a:gd name="T9" fmla="*/ 302 h 307"/>
                  <a:gd name="T10" fmla="*/ 0 w 1071"/>
                  <a:gd name="T11" fmla="*/ 307 h 307"/>
                  <a:gd name="T12" fmla="*/ 0 w 1071"/>
                  <a:gd name="T13" fmla="*/ 89 h 307"/>
                  <a:gd name="T14" fmla="*/ 21 w 1071"/>
                  <a:gd name="T15" fmla="*/ 18 h 307"/>
                  <a:gd name="T16" fmla="*/ 83 w 1071"/>
                  <a:gd name="T17" fmla="*/ 0 h 3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71"/>
                  <a:gd name="T28" fmla="*/ 0 h 307"/>
                  <a:gd name="T29" fmla="*/ 1071 w 1071"/>
                  <a:gd name="T30" fmla="*/ 307 h 3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71" h="307">
                    <a:moveTo>
                      <a:pt x="83" y="0"/>
                    </a:moveTo>
                    <a:lnTo>
                      <a:pt x="1069" y="0"/>
                    </a:lnTo>
                    <a:cubicBezTo>
                      <a:pt x="1069" y="0"/>
                      <a:pt x="1069" y="99"/>
                      <a:pt x="1069" y="198"/>
                    </a:cubicBezTo>
                    <a:cubicBezTo>
                      <a:pt x="1069" y="198"/>
                      <a:pt x="1071" y="248"/>
                      <a:pt x="1055" y="270"/>
                    </a:cubicBezTo>
                    <a:cubicBezTo>
                      <a:pt x="1043" y="288"/>
                      <a:pt x="1019" y="302"/>
                      <a:pt x="987" y="302"/>
                    </a:cubicBezTo>
                    <a:cubicBezTo>
                      <a:pt x="488" y="303"/>
                      <a:pt x="0" y="307"/>
                      <a:pt x="0" y="307"/>
                    </a:cubicBezTo>
                    <a:lnTo>
                      <a:pt x="0" y="89"/>
                    </a:lnTo>
                    <a:cubicBezTo>
                      <a:pt x="3" y="41"/>
                      <a:pt x="7" y="33"/>
                      <a:pt x="21" y="18"/>
                    </a:cubicBezTo>
                    <a:cubicBezTo>
                      <a:pt x="35" y="3"/>
                      <a:pt x="66" y="1"/>
                      <a:pt x="8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66275"/>
                      <a:invGamma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28575">
                <a:solidFill>
                  <a:srgbClr val="FFFFFF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000">
                  <a:ea typeface="宋体" pitchFamily="2" charset="-122"/>
                  <a:cs typeface="Arial" charset="0"/>
                </a:endParaRPr>
              </a:p>
            </p:txBody>
          </p:sp>
        </p:grpSp>
        <p:sp>
          <p:nvSpPr>
            <p:cNvPr id="21" name="Rectangle 26"/>
            <p:cNvSpPr>
              <a:spLocks noChangeArrowheads="1"/>
            </p:cNvSpPr>
            <p:nvPr/>
          </p:nvSpPr>
          <p:spPr bwMode="gray">
            <a:xfrm>
              <a:off x="398" y="1332"/>
              <a:ext cx="11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zh-CN" altLang="en-US" sz="2400" b="1" dirty="0">
                  <a:solidFill>
                    <a:srgbClr val="FEFEF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选主链</a:t>
              </a: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1778" y="1272"/>
              <a:ext cx="3259" cy="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CN" altLang="en-US" sz="2200" dirty="0" smtClean="0">
                  <a:latin typeface="宋体" pitchFamily="2" charset="-122"/>
                  <a:ea typeface="宋体" pitchFamily="2" charset="-122"/>
                </a:rPr>
                <a:t>选择包含羟基连接的碳原子在内的最长碳链为主链，称为某醇</a:t>
              </a:r>
              <a:r>
                <a:rPr lang="zh-CN" altLang="en-US" sz="2200" dirty="0" smtClean="0">
                  <a:solidFill>
                    <a:srgbClr val="0000FF"/>
                  </a:solidFill>
                  <a:latin typeface="宋体" pitchFamily="2" charset="-122"/>
                  <a:ea typeface="宋体" pitchFamily="2" charset="-122"/>
                  <a:cs typeface="Arial" charset="0"/>
                </a:rPr>
                <a:t>。</a:t>
              </a:r>
              <a:endParaRPr lang="zh-CN" altLang="en-US" sz="22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Arial" charset="0"/>
              </a:endParaRP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238124" y="2451097"/>
            <a:ext cx="8791706" cy="695325"/>
            <a:chOff x="312" y="1909"/>
            <a:chExt cx="4798" cy="438"/>
          </a:xfrm>
        </p:grpSpPr>
        <p:sp>
          <p:nvSpPr>
            <p:cNvPr id="26" name="AutoShape 19"/>
            <p:cNvSpPr>
              <a:spLocks noChangeArrowheads="1"/>
            </p:cNvSpPr>
            <p:nvPr/>
          </p:nvSpPr>
          <p:spPr bwMode="gray">
            <a:xfrm>
              <a:off x="1580" y="1914"/>
              <a:ext cx="3530" cy="433"/>
            </a:xfrm>
            <a:prstGeom prst="roundRect">
              <a:avLst>
                <a:gd name="adj" fmla="val 11505"/>
              </a:avLst>
            </a:prstGeom>
            <a:solidFill>
              <a:srgbClr val="CC3399">
                <a:alpha val="50195"/>
              </a:srgbClr>
            </a:solidFill>
            <a:ln w="6350" algn="ctr">
              <a:noFill/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 sz="2000">
                <a:cs typeface="Arial" charset="0"/>
              </a:endParaRPr>
            </a:p>
          </p:txBody>
        </p:sp>
        <p:grpSp>
          <p:nvGrpSpPr>
            <p:cNvPr id="27" name="Group 20"/>
            <p:cNvGrpSpPr>
              <a:grpSpLocks/>
            </p:cNvGrpSpPr>
            <p:nvPr/>
          </p:nvGrpSpPr>
          <p:grpSpPr bwMode="auto">
            <a:xfrm>
              <a:off x="312" y="1909"/>
              <a:ext cx="1472" cy="433"/>
              <a:chOff x="370" y="2169"/>
              <a:chExt cx="1604" cy="433"/>
            </a:xfrm>
          </p:grpSpPr>
          <p:sp>
            <p:nvSpPr>
              <p:cNvPr id="30" name="AutoShape 21"/>
              <p:cNvSpPr>
                <a:spLocks noChangeArrowheads="1"/>
              </p:cNvSpPr>
              <p:nvPr/>
            </p:nvSpPr>
            <p:spPr bwMode="gray">
              <a:xfrm>
                <a:off x="1731" y="2249"/>
                <a:ext cx="243" cy="240"/>
              </a:xfrm>
              <a:prstGeom prst="rightArrow">
                <a:avLst>
                  <a:gd name="adj1" fmla="val 50000"/>
                  <a:gd name="adj2" fmla="val 59423"/>
                </a:avLst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01010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000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gray">
              <a:xfrm>
                <a:off x="370" y="2169"/>
                <a:ext cx="1371" cy="433"/>
              </a:xfrm>
              <a:custGeom>
                <a:avLst/>
                <a:gdLst>
                  <a:gd name="T0" fmla="*/ 83 w 1071"/>
                  <a:gd name="T1" fmla="*/ 0 h 307"/>
                  <a:gd name="T2" fmla="*/ 1069 w 1071"/>
                  <a:gd name="T3" fmla="*/ 0 h 307"/>
                  <a:gd name="T4" fmla="*/ 1069 w 1071"/>
                  <a:gd name="T5" fmla="*/ 198 h 307"/>
                  <a:gd name="T6" fmla="*/ 1055 w 1071"/>
                  <a:gd name="T7" fmla="*/ 270 h 307"/>
                  <a:gd name="T8" fmla="*/ 987 w 1071"/>
                  <a:gd name="T9" fmla="*/ 302 h 307"/>
                  <a:gd name="T10" fmla="*/ 0 w 1071"/>
                  <a:gd name="T11" fmla="*/ 307 h 307"/>
                  <a:gd name="T12" fmla="*/ 0 w 1071"/>
                  <a:gd name="T13" fmla="*/ 89 h 307"/>
                  <a:gd name="T14" fmla="*/ 21 w 1071"/>
                  <a:gd name="T15" fmla="*/ 18 h 307"/>
                  <a:gd name="T16" fmla="*/ 83 w 1071"/>
                  <a:gd name="T17" fmla="*/ 0 h 3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071" h="307">
                    <a:moveTo>
                      <a:pt x="83" y="0"/>
                    </a:moveTo>
                    <a:lnTo>
                      <a:pt x="1069" y="0"/>
                    </a:lnTo>
                    <a:cubicBezTo>
                      <a:pt x="1069" y="0"/>
                      <a:pt x="1069" y="99"/>
                      <a:pt x="1069" y="198"/>
                    </a:cubicBezTo>
                    <a:cubicBezTo>
                      <a:pt x="1069" y="198"/>
                      <a:pt x="1071" y="248"/>
                      <a:pt x="1055" y="270"/>
                    </a:cubicBezTo>
                    <a:cubicBezTo>
                      <a:pt x="1043" y="288"/>
                      <a:pt x="1019" y="302"/>
                      <a:pt x="987" y="302"/>
                    </a:cubicBezTo>
                    <a:cubicBezTo>
                      <a:pt x="488" y="303"/>
                      <a:pt x="0" y="307"/>
                      <a:pt x="0" y="307"/>
                    </a:cubicBezTo>
                    <a:lnTo>
                      <a:pt x="0" y="89"/>
                    </a:lnTo>
                    <a:cubicBezTo>
                      <a:pt x="3" y="41"/>
                      <a:pt x="7" y="33"/>
                      <a:pt x="21" y="18"/>
                    </a:cubicBezTo>
                    <a:cubicBezTo>
                      <a:pt x="35" y="3"/>
                      <a:pt x="66" y="1"/>
                      <a:pt x="8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22061"/>
                  </a:gs>
                  <a:gs pos="50000">
                    <a:srgbClr val="CC3399"/>
                  </a:gs>
                  <a:gs pos="100000">
                    <a:srgbClr val="822061"/>
                  </a:gs>
                </a:gsLst>
                <a:lin ang="5400000" scaled="1"/>
              </a:gradFill>
              <a:ln w="28575" cap="flat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7184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000">
                  <a:ea typeface="宋体" pitchFamily="2" charset="-122"/>
                </a:endParaRPr>
              </a:p>
            </p:txBody>
          </p:sp>
        </p:grpSp>
        <p:sp>
          <p:nvSpPr>
            <p:cNvPr id="28" name="Rectangle 27"/>
            <p:cNvSpPr>
              <a:spLocks noChangeArrowheads="1"/>
            </p:cNvSpPr>
            <p:nvPr/>
          </p:nvSpPr>
          <p:spPr bwMode="gray">
            <a:xfrm>
              <a:off x="457" y="1997"/>
              <a:ext cx="11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400" b="1" dirty="0" smtClean="0">
                  <a:solidFill>
                    <a:srgbClr val="FEFEF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    编     号</a:t>
              </a:r>
              <a:endParaRPr lang="zh-CN" altLang="en-US" sz="2400" b="1" dirty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endParaRPr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1799" y="1984"/>
              <a:ext cx="3311" cy="2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CN" altLang="en-US" sz="2200" dirty="0" smtClean="0">
                  <a:latin typeface="宋体" pitchFamily="2" charset="-122"/>
                  <a:ea typeface="宋体" pitchFamily="2" charset="-122"/>
                </a:rPr>
                <a:t>从靠近羟基的一端开始对主链碳原子编号。</a:t>
              </a:r>
              <a:endParaRPr lang="zh-CN" altLang="en-US" sz="2200" dirty="0">
                <a:latin typeface="宋体" pitchFamily="2" charset="-122"/>
                <a:ea typeface="宋体" pitchFamily="2" charset="-122"/>
              </a:endParaRPr>
            </a:p>
          </p:txBody>
        </p:sp>
      </p:grpSp>
      <p:grpSp>
        <p:nvGrpSpPr>
          <p:cNvPr id="32" name="Group 53"/>
          <p:cNvGrpSpPr>
            <a:grpSpLocks/>
          </p:cNvGrpSpPr>
          <p:nvPr/>
        </p:nvGrpSpPr>
        <p:grpSpPr bwMode="auto">
          <a:xfrm>
            <a:off x="209549" y="3414727"/>
            <a:ext cx="8934450" cy="769938"/>
            <a:chOff x="294" y="2553"/>
            <a:chExt cx="5628" cy="485"/>
          </a:xfrm>
        </p:grpSpPr>
        <p:sp>
          <p:nvSpPr>
            <p:cNvPr id="39" name="AutoShape 7"/>
            <p:cNvSpPr>
              <a:spLocks noChangeArrowheads="1"/>
            </p:cNvSpPr>
            <p:nvPr/>
          </p:nvSpPr>
          <p:spPr bwMode="gray">
            <a:xfrm>
              <a:off x="1604" y="2581"/>
              <a:ext cx="4246" cy="433"/>
            </a:xfrm>
            <a:prstGeom prst="roundRect">
              <a:avLst>
                <a:gd name="adj" fmla="val 11505"/>
              </a:avLst>
            </a:prstGeom>
            <a:solidFill>
              <a:schemeClr val="accent1">
                <a:alpha val="50195"/>
              </a:schemeClr>
            </a:solidFill>
            <a:ln w="6350" algn="ctr">
              <a:noFill/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CN" altLang="zh-CN" sz="2000">
                <a:cs typeface="Arial" charset="0"/>
              </a:endParaRPr>
            </a:p>
          </p:txBody>
        </p:sp>
        <p:grpSp>
          <p:nvGrpSpPr>
            <p:cNvPr id="40" name="Group 8"/>
            <p:cNvGrpSpPr>
              <a:grpSpLocks/>
            </p:cNvGrpSpPr>
            <p:nvPr/>
          </p:nvGrpSpPr>
          <p:grpSpPr bwMode="auto">
            <a:xfrm>
              <a:off x="294" y="2589"/>
              <a:ext cx="1643" cy="433"/>
              <a:chOff x="370" y="2169"/>
              <a:chExt cx="1790" cy="433"/>
            </a:xfrm>
          </p:grpSpPr>
          <p:sp>
            <p:nvSpPr>
              <p:cNvPr id="43" name="AutoShape 9"/>
              <p:cNvSpPr>
                <a:spLocks noChangeArrowheads="1"/>
              </p:cNvSpPr>
              <p:nvPr/>
            </p:nvSpPr>
            <p:spPr bwMode="gray">
              <a:xfrm>
                <a:off x="1917" y="2249"/>
                <a:ext cx="243" cy="240"/>
              </a:xfrm>
              <a:prstGeom prst="rightArrow">
                <a:avLst>
                  <a:gd name="adj1" fmla="val 50000"/>
                  <a:gd name="adj2" fmla="val 59423"/>
                </a:avLst>
              </a:prstGeom>
              <a:solidFill>
                <a:srgbClr val="F8F8F8"/>
              </a:solidFill>
              <a:ln w="9525">
                <a:noFill/>
                <a:miter lim="800000"/>
                <a:headEnd/>
                <a:tailEnd/>
              </a:ln>
              <a:effectLst>
                <a:outerShdw dist="71842" dir="2700000" algn="ctr" rotWithShape="0">
                  <a:srgbClr val="010101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000">
                  <a:ea typeface="宋体" pitchFamily="2" charset="-122"/>
                  <a:cs typeface="Arial" charset="0"/>
                </a:endParaRPr>
              </a:p>
            </p:txBody>
          </p:sp>
          <p:sp>
            <p:nvSpPr>
              <p:cNvPr id="44" name="Freeform 10"/>
              <p:cNvSpPr>
                <a:spLocks/>
              </p:cNvSpPr>
              <p:nvPr/>
            </p:nvSpPr>
            <p:spPr bwMode="gray">
              <a:xfrm>
                <a:off x="370" y="2169"/>
                <a:ext cx="1549" cy="433"/>
              </a:xfrm>
              <a:custGeom>
                <a:avLst/>
                <a:gdLst>
                  <a:gd name="T0" fmla="*/ 83 w 1071"/>
                  <a:gd name="T1" fmla="*/ 0 h 307"/>
                  <a:gd name="T2" fmla="*/ 1069 w 1071"/>
                  <a:gd name="T3" fmla="*/ 0 h 307"/>
                  <a:gd name="T4" fmla="*/ 1069 w 1071"/>
                  <a:gd name="T5" fmla="*/ 198 h 307"/>
                  <a:gd name="T6" fmla="*/ 1055 w 1071"/>
                  <a:gd name="T7" fmla="*/ 270 h 307"/>
                  <a:gd name="T8" fmla="*/ 987 w 1071"/>
                  <a:gd name="T9" fmla="*/ 302 h 307"/>
                  <a:gd name="T10" fmla="*/ 0 w 1071"/>
                  <a:gd name="T11" fmla="*/ 307 h 307"/>
                  <a:gd name="T12" fmla="*/ 0 w 1071"/>
                  <a:gd name="T13" fmla="*/ 89 h 307"/>
                  <a:gd name="T14" fmla="*/ 21 w 1071"/>
                  <a:gd name="T15" fmla="*/ 18 h 307"/>
                  <a:gd name="T16" fmla="*/ 83 w 1071"/>
                  <a:gd name="T17" fmla="*/ 0 h 3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71"/>
                  <a:gd name="T28" fmla="*/ 0 h 307"/>
                  <a:gd name="T29" fmla="*/ 1071 w 1071"/>
                  <a:gd name="T30" fmla="*/ 307 h 3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71" h="307">
                    <a:moveTo>
                      <a:pt x="83" y="0"/>
                    </a:moveTo>
                    <a:lnTo>
                      <a:pt x="1069" y="0"/>
                    </a:lnTo>
                    <a:cubicBezTo>
                      <a:pt x="1069" y="0"/>
                      <a:pt x="1069" y="99"/>
                      <a:pt x="1069" y="198"/>
                    </a:cubicBezTo>
                    <a:cubicBezTo>
                      <a:pt x="1069" y="198"/>
                      <a:pt x="1071" y="248"/>
                      <a:pt x="1055" y="270"/>
                    </a:cubicBezTo>
                    <a:cubicBezTo>
                      <a:pt x="1043" y="288"/>
                      <a:pt x="1019" y="302"/>
                      <a:pt x="987" y="302"/>
                    </a:cubicBezTo>
                    <a:cubicBezTo>
                      <a:pt x="488" y="303"/>
                      <a:pt x="0" y="307"/>
                      <a:pt x="0" y="307"/>
                    </a:cubicBezTo>
                    <a:lnTo>
                      <a:pt x="0" y="89"/>
                    </a:lnTo>
                    <a:cubicBezTo>
                      <a:pt x="3" y="41"/>
                      <a:pt x="7" y="33"/>
                      <a:pt x="21" y="18"/>
                    </a:cubicBezTo>
                    <a:cubicBezTo>
                      <a:pt x="35" y="3"/>
                      <a:pt x="66" y="1"/>
                      <a:pt x="8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28575">
                <a:solidFill>
                  <a:srgbClr val="FFFFFF"/>
                </a:solidFill>
                <a:round/>
                <a:headEnd/>
                <a:tailEnd/>
              </a:ln>
              <a:effectLst>
                <a:outerShdw dist="7184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zh-CN" altLang="en-US" sz="2000">
                  <a:ea typeface="宋体" pitchFamily="2" charset="-122"/>
                  <a:cs typeface="Arial" charset="0"/>
                </a:endParaRPr>
              </a:p>
            </p:txBody>
          </p:sp>
        </p:grpSp>
        <p:sp>
          <p:nvSpPr>
            <p:cNvPr id="41" name="Rectangle 30"/>
            <p:cNvSpPr>
              <a:spLocks noChangeArrowheads="1"/>
            </p:cNvSpPr>
            <p:nvPr/>
          </p:nvSpPr>
          <p:spPr bwMode="gray">
            <a:xfrm>
              <a:off x="553" y="2668"/>
              <a:ext cx="115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zh-CN" altLang="en-US" sz="2400" b="1" dirty="0" smtClean="0">
                  <a:solidFill>
                    <a:srgbClr val="FEFEF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itchFamily="2" charset="-122"/>
                </a:rPr>
                <a:t>命    名</a:t>
              </a:r>
              <a:endParaRPr lang="zh-CN" altLang="en-US" sz="2400" b="1" dirty="0">
                <a:solidFill>
                  <a:srgbClr val="FEFEF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endParaRP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1980" y="2553"/>
              <a:ext cx="3942" cy="4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zh-CN" altLang="en-US" sz="2200" dirty="0" smtClean="0">
                  <a:latin typeface="宋体" pitchFamily="2" charset="-122"/>
                  <a:ea typeface="宋体" pitchFamily="2" charset="-122"/>
                </a:rPr>
                <a:t>取代基的位次、数目、名称写在前面，羟基的位次及某醇写在后面。</a:t>
              </a:r>
              <a:endParaRPr lang="zh-CN" altLang="en-US" sz="2200" dirty="0"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1862178" y="5632475"/>
            <a:ext cx="6281722" cy="65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50000"/>
              </a:lnSpc>
              <a:buFontTx/>
              <a:buNone/>
            </a:pP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3-</a:t>
            </a:r>
            <a:r>
              <a:rPr lang="zh-CN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甲基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-2-</a:t>
            </a:r>
            <a:r>
              <a:rPr lang="zh-CN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戊醇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                        </a:t>
            </a:r>
            <a:r>
              <a:rPr lang="en-US" altLang="en-US" sz="2400" dirty="0" smtClean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    3-</a:t>
            </a:r>
            <a:r>
              <a:rPr lang="zh-CN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乙基</a:t>
            </a:r>
            <a:r>
              <a:rPr lang="en-US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-1-</a:t>
            </a:r>
            <a:r>
              <a:rPr lang="zh-CN" altLang="en-US" sz="2400" dirty="0">
                <a:solidFill>
                  <a:srgbClr val="000099"/>
                </a:solidFill>
                <a:latin typeface="Times New Roman" pitchFamily="18" charset="0"/>
                <a:ea typeface="楷体_GB2312" charset="-122"/>
                <a:cs typeface="Times New Roman" pitchFamily="18" charset="0"/>
              </a:rPr>
              <a:t>己醇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857356" y="4429132"/>
          <a:ext cx="6143668" cy="1073038"/>
        </p:xfrm>
        <a:graphic>
          <a:graphicData uri="http://schemas.openxmlformats.org/presentationml/2006/ole">
            <p:oleObj spid="_x0000_s42004" r:id="rId10" imgW="3246120" imgH="568960" progId="">
              <p:embed/>
            </p:oleObj>
          </a:graphicData>
        </a:graphic>
      </p:graphicFrame>
      <p:sp>
        <p:nvSpPr>
          <p:cNvPr id="46" name="内容占位符 4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4427</TotalTime>
  <Words>969</Words>
  <Application>Microsoft Office PowerPoint</Application>
  <PresentationFormat>全屏显示(4:3)</PresentationFormat>
  <Paragraphs>90</Paragraphs>
  <Slides>21</Slides>
  <Notes>0</Notes>
  <HiddenSlides>0</HiddenSlides>
  <MMClips>2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幻灯片 1</vt:lpstr>
      <vt:lpstr>幻灯片 2</vt:lpstr>
      <vt:lpstr>幻灯片 3</vt:lpstr>
      <vt:lpstr>幻灯片 4</vt:lpstr>
      <vt:lpstr>幻灯片 5</vt:lpstr>
      <vt:lpstr>一、醇的构造，分类和命名</vt:lpstr>
      <vt:lpstr>幻灯片 7</vt:lpstr>
      <vt:lpstr>幻灯片 8</vt:lpstr>
      <vt:lpstr>幻灯片 9</vt:lpstr>
      <vt:lpstr>幻灯片 10</vt:lpstr>
      <vt:lpstr>二、醇的性质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chenrh</dc:creator>
  <cp:lastModifiedBy>Administrator</cp:lastModifiedBy>
  <cp:revision>422</cp:revision>
  <dcterms:created xsi:type="dcterms:W3CDTF">2013-07-26T14:30:23Z</dcterms:created>
  <dcterms:modified xsi:type="dcterms:W3CDTF">2018-05-12T02:54:23Z</dcterms:modified>
</cp:coreProperties>
</file>